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  <p:sldMasterId id="2147484341" r:id="rId3"/>
    <p:sldMasterId id="2147484342" r:id="rId4"/>
    <p:sldMasterId id="2147484366" r:id="rId5"/>
    <p:sldMasterId id="2147484376" r:id="rId6"/>
    <p:sldMasterId id="2147484418" r:id="rId7"/>
    <p:sldMasterId id="2147484437" r:id="rId8"/>
  </p:sldMasterIdLst>
  <p:notesMasterIdLst>
    <p:notesMasterId r:id="rId51"/>
  </p:notesMasterIdLst>
  <p:handoutMasterIdLst>
    <p:handoutMasterId r:id="rId52"/>
  </p:handoutMasterIdLst>
  <p:sldIdLst>
    <p:sldId id="1523" r:id="rId9"/>
    <p:sldId id="1529" r:id="rId10"/>
    <p:sldId id="1570" r:id="rId11"/>
    <p:sldId id="1545" r:id="rId12"/>
    <p:sldId id="1423" r:id="rId13"/>
    <p:sldId id="1484" r:id="rId14"/>
    <p:sldId id="1547" r:id="rId15"/>
    <p:sldId id="1546" r:id="rId16"/>
    <p:sldId id="1542" r:id="rId17"/>
    <p:sldId id="1569" r:id="rId18"/>
    <p:sldId id="1543" r:id="rId19"/>
    <p:sldId id="1571" r:id="rId20"/>
    <p:sldId id="1538" r:id="rId21"/>
    <p:sldId id="1551" r:id="rId22"/>
    <p:sldId id="1573" r:id="rId23"/>
    <p:sldId id="1550" r:id="rId24"/>
    <p:sldId id="1574" r:id="rId25"/>
    <p:sldId id="1526" r:id="rId26"/>
    <p:sldId id="1434" r:id="rId27"/>
    <p:sldId id="1535" r:id="rId28"/>
    <p:sldId id="1539" r:id="rId29"/>
    <p:sldId id="1579" r:id="rId30"/>
    <p:sldId id="1555" r:id="rId31"/>
    <p:sldId id="1556" r:id="rId32"/>
    <p:sldId id="1558" r:id="rId33"/>
    <p:sldId id="1554" r:id="rId34"/>
    <p:sldId id="1496" r:id="rId35"/>
    <p:sldId id="1533" r:id="rId36"/>
    <p:sldId id="1541" r:id="rId37"/>
    <p:sldId id="1580" r:id="rId38"/>
    <p:sldId id="1532" r:id="rId39"/>
    <p:sldId id="1577" r:id="rId40"/>
    <p:sldId id="1536" r:id="rId41"/>
    <p:sldId id="1492" r:id="rId42"/>
    <p:sldId id="1537" r:id="rId43"/>
    <p:sldId id="1581" r:id="rId44"/>
    <p:sldId id="1534" r:id="rId45"/>
    <p:sldId id="1560" r:id="rId46"/>
    <p:sldId id="1582" r:id="rId47"/>
    <p:sldId id="1572" r:id="rId48"/>
    <p:sldId id="1525" r:id="rId49"/>
    <p:sldId id="1583" r:id="rId5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523"/>
            <p14:sldId id="1529"/>
            <p14:sldId id="1570"/>
            <p14:sldId id="1545"/>
            <p14:sldId id="1423"/>
            <p14:sldId id="1484"/>
            <p14:sldId id="1547"/>
            <p14:sldId id="1546"/>
            <p14:sldId id="1542"/>
            <p14:sldId id="1569"/>
            <p14:sldId id="1543"/>
            <p14:sldId id="1571"/>
          </p14:sldIdLst>
        </p14:section>
        <p14:section name="Demo" id="{E29C9C77-5D08-430A-B4C3-A2880A1DB7A1}">
          <p14:sldIdLst>
            <p14:sldId id="1538"/>
            <p14:sldId id="1551"/>
            <p14:sldId id="1573"/>
            <p14:sldId id="1550"/>
            <p14:sldId id="1574"/>
            <p14:sldId id="1526"/>
          </p14:sldIdLst>
        </p14:section>
        <p14:section name="Local Development" id="{D1F940FF-DAC5-4EE5-A730-B2EB500242B9}">
          <p14:sldIdLst>
            <p14:sldId id="1434"/>
            <p14:sldId id="1535"/>
            <p14:sldId id="1539"/>
          </p14:sldIdLst>
        </p14:section>
        <p14:section name="Serverless" id="{106E3906-29EC-476E-9346-E8F68E51D283}">
          <p14:sldIdLst>
            <p14:sldId id="1579"/>
            <p14:sldId id="1555"/>
            <p14:sldId id="1556"/>
          </p14:sldIdLst>
        </p14:section>
        <p14:section name="Scaling" id="{4646C2E0-20CE-4836-8C5E-D2F51160EA34}">
          <p14:sldIdLst>
            <p14:sldId id="1558"/>
            <p14:sldId id="1554"/>
            <p14:sldId id="1496"/>
            <p14:sldId id="1533"/>
            <p14:sldId id="1541"/>
            <p14:sldId id="1580"/>
            <p14:sldId id="1532"/>
          </p14:sldIdLst>
        </p14:section>
        <p14:section name="Pricing" id="{67174B3F-C1ED-4146-AA7C-D942CB80B532}">
          <p14:sldIdLst>
            <p14:sldId id="1577"/>
            <p14:sldId id="1536"/>
            <p14:sldId id="1492"/>
            <p14:sldId id="1537"/>
            <p14:sldId id="1581"/>
            <p14:sldId id="1534"/>
            <p14:sldId id="1560"/>
            <p14:sldId id="1582"/>
            <p14:sldId id="1572"/>
            <p14:sldId id="1525"/>
            <p14:sldId id="15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8F8F8"/>
    <a:srgbClr val="FFB900"/>
    <a:srgbClr val="002050"/>
    <a:srgbClr val="D83B01"/>
    <a:srgbClr val="000000"/>
    <a:srgbClr val="A80000"/>
    <a:srgbClr val="292929"/>
    <a:srgbClr val="FFFFFF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51043" autoAdjust="0"/>
  </p:normalViewPr>
  <p:slideViewPr>
    <p:cSldViewPr>
      <p:cViewPr varScale="1">
        <p:scale>
          <a:sx n="49" d="100"/>
          <a:sy n="49" d="100"/>
        </p:scale>
        <p:origin x="2288" y="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328"/>
    </p:cViewPr>
  </p:sorterViewPr>
  <p:notesViewPr>
    <p:cSldViewPr showGuides="1">
      <p:cViewPr>
        <p:scale>
          <a:sx n="150" d="100"/>
          <a:sy n="150" d="100"/>
        </p:scale>
        <p:origin x="96" y="-49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Andres Nava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2/28/2018 12:28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923788" cy="33797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3" y="8829967"/>
            <a:ext cx="1096674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2/28/2018 12:28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Andrés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94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8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4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4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31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5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9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5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60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65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07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54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19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08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23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10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38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5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43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75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761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09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38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5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7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1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2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7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3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97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Andres Nava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2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0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6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Andres Nava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2017 Andres Nava (@andresnava)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3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1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6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08" y="-103138"/>
            <a:ext cx="12506185" cy="716967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98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7729" y="4881266"/>
            <a:ext cx="10058400" cy="755794"/>
          </a:xfrm>
          <a:noFill/>
        </p:spPr>
        <p:txBody>
          <a:bodyPr lIns="182833" tIns="146267" rIns="182833" bIns="146267">
            <a:spAutoFit/>
          </a:bodyPr>
          <a:lstStyle>
            <a:lvl1pPr marL="0" indent="0">
              <a:spcBef>
                <a:spcPts val="0"/>
              </a:spcBef>
              <a:buNone/>
              <a:defRPr sz="33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4" y="2125664"/>
            <a:ext cx="11157404" cy="4016272"/>
          </a:xfrm>
          <a:noFill/>
        </p:spPr>
        <p:txBody>
          <a:bodyPr wrap="square" tIns="91418" bIns="91418" anchor="t" anchorCtr="0">
            <a:noAutofit/>
          </a:bodyPr>
          <a:lstStyle>
            <a:lvl1pPr>
              <a:defRPr lang="en-US" sz="6000" b="0" kern="1200" cap="none" spc="-10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 Dark">
    <p:bg>
      <p:bgPr>
        <a:solidFill>
          <a:srgbClr val="D34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436475" cy="700173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4750_Speaker TemplateART_v01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516282"/>
            <a:ext cx="10056812" cy="946413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54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7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4750_Speaker TemplateART_v01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436475" cy="700173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516282"/>
            <a:ext cx="10056812" cy="946413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54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5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597" y="1439925"/>
            <a:ext cx="11259044" cy="1865632"/>
          </a:xfrm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5400"/>
            </a:lvl1pPr>
            <a:lvl2pPr marL="621633" indent="0">
              <a:buNone/>
              <a:defRPr/>
            </a:lvl2pPr>
          </a:lstStyle>
          <a:p>
            <a:pPr lvl="0"/>
            <a:r>
              <a:rPr lang="en-US" dirty="0"/>
              <a:t>Heading text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597" y="3454457"/>
            <a:ext cx="11259044" cy="2516981"/>
          </a:xfrm>
          <a:ln>
            <a:solidFill>
              <a:srgbClr val="FFFFFF"/>
            </a:solidFill>
          </a:ln>
        </p:spPr>
        <p:txBody>
          <a:bodyPr>
            <a:noAutofit/>
          </a:bodyPr>
          <a:lstStyle>
            <a:lvl1pPr marL="0" indent="0">
              <a:buNone/>
              <a:defRPr sz="3300"/>
            </a:lvl1pPr>
            <a:lvl2pPr marL="621633" indent="0">
              <a:buNone/>
              <a:defRPr/>
            </a:lvl2pPr>
          </a:lstStyle>
          <a:p>
            <a:pPr lvl="0"/>
            <a:r>
              <a:rPr lang="en-US" dirty="0"/>
              <a:t>Body copy text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0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573" y="184896"/>
            <a:ext cx="11922630" cy="1027957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en-US" dirty="0"/>
              <a:t>Slide for developer code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" y="0"/>
            <a:ext cx="12434711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2008" y="405083"/>
            <a:ext cx="11922630" cy="807768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9641" y="2485243"/>
            <a:ext cx="10170704" cy="2518082"/>
          </a:xfrm>
          <a:solidFill>
            <a:srgbClr val="C74405"/>
          </a:solidFill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+mj-lt"/>
              </a:defRPr>
            </a:lvl1pPr>
            <a:lvl2pPr marL="342785" indent="0">
              <a:buNone/>
              <a:defRPr sz="2900">
                <a:solidFill>
                  <a:schemeClr val="tx1"/>
                </a:solidFill>
                <a:latin typeface="+mj-lt"/>
              </a:defRPr>
            </a:lvl2pPr>
            <a:lvl3pPr marL="571307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799831" indent="0">
              <a:buNone/>
              <a:defRPr sz="2000">
                <a:solidFill>
                  <a:schemeClr val="tx1"/>
                </a:solidFill>
                <a:latin typeface="+mj-lt"/>
              </a:defRPr>
            </a:lvl4pPr>
            <a:lvl5pPr marL="1028353" indent="0">
              <a:buNone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6" name="Picture 1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38150" y="5003802"/>
            <a:ext cx="10190530" cy="743498"/>
          </a:xfrm>
          <a:solidFill>
            <a:srgbClr val="ED5F19"/>
          </a:solidFill>
          <a:ln>
            <a:solidFill>
              <a:srgbClr val="ED5F19"/>
            </a:solidFill>
          </a:ln>
        </p:spPr>
        <p:txBody>
          <a:bodyPr>
            <a:noAutofit/>
          </a:bodyPr>
          <a:lstStyle>
            <a:lvl1pPr marL="0" indent="0">
              <a:buNone/>
              <a:defRPr sz="3500">
                <a:solidFill>
                  <a:srgbClr val="FFFFFF"/>
                </a:solidFill>
                <a:latin typeface="+mj-lt"/>
              </a:defRPr>
            </a:lvl1pPr>
            <a:lvl2pPr marL="342785" indent="0">
              <a:buNone/>
              <a:defRPr>
                <a:latin typeface="+mj-lt"/>
              </a:defRPr>
            </a:lvl2pPr>
            <a:lvl3pPr marL="571307" indent="0">
              <a:buNone/>
              <a:defRPr>
                <a:latin typeface="+mj-lt"/>
              </a:defRPr>
            </a:lvl3pPr>
            <a:lvl4pPr marL="799831" indent="0">
              <a:buNone/>
              <a:defRPr>
                <a:latin typeface="+mj-lt"/>
              </a:defRPr>
            </a:lvl4pPr>
            <a:lvl5pPr marL="1028353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8035762" y="5003471"/>
            <a:ext cx="2592918" cy="744328"/>
          </a:xfrm>
          <a:solidFill>
            <a:srgbClr val="FEAC0B"/>
          </a:solidFill>
          <a:ln>
            <a:noFill/>
          </a:ln>
        </p:spPr>
        <p:txBody>
          <a:bodyPr rIns="215945" anchor="ctr" anchorCtr="0">
            <a:noAutofit/>
          </a:bodyPr>
          <a:lstStyle>
            <a:lvl1pPr marL="0" indent="0" algn="r">
              <a:buNone/>
              <a:defRPr sz="2900">
                <a:solidFill>
                  <a:srgbClr val="FFFFFF"/>
                </a:solidFill>
              </a:defRPr>
            </a:lvl1pPr>
            <a:lvl2pPr marL="342785" indent="0">
              <a:buNone/>
              <a:defRPr/>
            </a:lvl2pPr>
            <a:lvl3pPr marL="571307" indent="0">
              <a:buNone/>
              <a:defRPr/>
            </a:lvl3pPr>
            <a:lvl4pPr marL="799831" indent="0">
              <a:buNone/>
              <a:defRPr/>
            </a:lvl4pPr>
            <a:lvl5pPr marL="1028353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551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" y="0"/>
            <a:ext cx="12434711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2008" y="405083"/>
            <a:ext cx="11922630" cy="807768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/>
              <a:t>Slide for developer code</a:t>
            </a:r>
          </a:p>
        </p:txBody>
      </p:sp>
      <p:pic>
        <p:nvPicPr>
          <p:cNvPr id="16" name="Picture 1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1408" y="2138398"/>
            <a:ext cx="11347439" cy="3901290"/>
          </a:xfrm>
        </p:spPr>
        <p:txBody>
          <a:bodyPr>
            <a:noAutofit/>
          </a:bodyPr>
          <a:lstStyle>
            <a:lvl1pPr marL="0" indent="0">
              <a:buNone/>
              <a:defRPr sz="6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7730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4750_Speaker TemplateART_v01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9712" y="-87570"/>
            <a:ext cx="12506187" cy="7169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1241426"/>
            <a:ext cx="5486399" cy="2047470"/>
          </a:xfrm>
        </p:spPr>
        <p:txBody>
          <a:bodyPr>
            <a:spAutoFit/>
          </a:bodyPr>
          <a:lstStyle>
            <a:lvl1pPr>
              <a:defRPr sz="67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7" y="3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50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46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573" y="184896"/>
            <a:ext cx="11922630" cy="102795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2" y="1221158"/>
            <a:ext cx="11887199" cy="1995932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3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83" y="6195863"/>
            <a:ext cx="2284481" cy="8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750_Speaker TemplateART_v01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91" y="-103136"/>
            <a:ext cx="12538862" cy="7188403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 userDrawn="1"/>
        </p:nvSpPr>
        <p:spPr bwMode="white">
          <a:xfrm>
            <a:off x="6434261" y="5404476"/>
            <a:ext cx="5404225" cy="13251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248654" tIns="198923" rIns="248654" bIns="198923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1267487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</a:t>
            </a:r>
          </a:p>
          <a:p>
            <a:pPr algn="r" defTabSz="1267589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1267589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MICROSOFT MAKES NO WARRANTIES, EXPRESS, IMPLIED OR STATUTORY, </a:t>
            </a:r>
            <a:b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</a:br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AS TO THE INFORMATION IN THIS PRESENTATION.</a:t>
            </a:r>
          </a:p>
          <a:p>
            <a:pPr algn="r" defTabSz="1267487" eaLnBrk="0" hangingPunct="0"/>
            <a:r>
              <a:rPr lang="en-US" sz="1000" kern="12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93407"/>
            <a:ext cx="6199628" cy="22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9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436476" cy="632319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85005" y="3799808"/>
            <a:ext cx="820891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j-lt"/>
              </a:rPr>
              <a:t>Spark your future</a:t>
            </a:r>
          </a:p>
        </p:txBody>
      </p:sp>
      <p:pic>
        <p:nvPicPr>
          <p:cNvPr id="2" name="Picture 1" descr="Ignite_logos-0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67" y="2345134"/>
            <a:ext cx="7056785" cy="235226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57" name="Picture 56" descr="IgniteOrange_Illustration_ExShortHorz_RGB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-1" y="-1"/>
            <a:ext cx="12436475" cy="22334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6414" y="210400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276 8.39764E-7 L 1.31478E-6 8.39764E-7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6" cy="632319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9" name="Picture 48" descr="MSFT_logo_c_C-Gray_D_C-Gray_D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52" name="Picture 51" descr="IgniteOrange_Illustration_ExShortHorz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-1" y="-1"/>
            <a:ext cx="12436475" cy="223346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6414" y="210400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2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64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8250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692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469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9554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47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8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73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954541" y="6449590"/>
            <a:ext cx="3481934" cy="54493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18238" y="1409030"/>
            <a:ext cx="5903912" cy="3312368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0903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409030"/>
            <a:ext cx="0" cy="5328592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381829"/>
            <a:ext cx="5486400" cy="3315834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4"/>
            <a:ext cx="5943600" cy="1868758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07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633166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693206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20032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77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57875" y="0"/>
            <a:ext cx="6578600" cy="6994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858" y="479425"/>
            <a:ext cx="5285745" cy="1217637"/>
          </a:xfrm>
        </p:spPr>
        <p:txBody>
          <a:bodyPr wrap="square" anchor="b">
            <a:noAutofit/>
          </a:bodyPr>
          <a:lstStyle>
            <a:lvl1pPr>
              <a:lnSpc>
                <a:spcPct val="80000"/>
              </a:lnSpc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50/50 photo layout title here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841078"/>
            <a:ext cx="5303838" cy="4856585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Ignite_logos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653" y="6233566"/>
            <a:ext cx="2185320" cy="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6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7977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9674621" y="6305574"/>
            <a:ext cx="2761854" cy="688951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738249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6" cy="6994525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674621" y="6377582"/>
            <a:ext cx="2448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4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38" y="2849190"/>
            <a:ext cx="11887200" cy="1181862"/>
          </a:xfrm>
        </p:spPr>
        <p:txBody>
          <a:bodyPr/>
          <a:lstStyle>
            <a:lvl1pPr>
              <a:defRPr sz="7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MSFT_logo_c_C-Gray_D_C-Gray_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63463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1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63463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0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46459" y="0"/>
            <a:ext cx="12482934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Ignite_logos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653" y="6233566"/>
            <a:ext cx="2185320" cy="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3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972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03A7FB9A-B010-42F7-9682-CD97C0AD3FAA}" type="datetimeFigureOut">
              <a:rPr lang="en-US" smtClean="0">
                <a:solidFill>
                  <a:srgbClr val="F36E24"/>
                </a:solidFill>
              </a:rPr>
              <a:pPr defTabSz="932597"/>
              <a:t>2/28/2018</a:t>
            </a:fld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endParaRPr lang="en-US" dirty="0">
              <a:solidFill>
                <a:srgbClr val="F36E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932597"/>
            <a:fld id="{C1A25B0A-78C0-4D52-8FEB-B371BEB7A2EB}" type="slidenum">
              <a:rPr lang="en-US" smtClean="0">
                <a:solidFill>
                  <a:srgbClr val="F36E24"/>
                </a:solidFill>
              </a:rPr>
              <a:pPr defTabSz="932597"/>
              <a:t>‹#›</a:t>
            </a:fld>
            <a:endParaRPr lang="en-US" dirty="0">
              <a:solidFill>
                <a:srgbClr val="F36E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98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7" y="2172839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59" y="3808130"/>
            <a:ext cx="8705534" cy="1787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148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24" y="1445861"/>
            <a:ext cx="11192829" cy="4616063"/>
          </a:xfrm>
        </p:spPr>
        <p:txBody>
          <a:bodyPr/>
          <a:lstStyle>
            <a:lvl1pPr>
              <a:defRPr spc="-102" baseline="0"/>
            </a:lvl1pPr>
            <a:lvl2pPr>
              <a:defRPr spc="-102" baseline="0"/>
            </a:lvl2pPr>
            <a:lvl3pPr>
              <a:defRPr spc="-102" baseline="0"/>
            </a:lvl3pPr>
            <a:lvl4pPr>
              <a:defRPr spc="-102" baseline="0"/>
            </a:lvl4pPr>
            <a:lvl5pPr>
              <a:defRPr spc="-102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23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873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565673"/>
            <a:ext cx="5494936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24" y="2218171"/>
            <a:ext cx="5494936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7558" y="1565673"/>
            <a:ext cx="5497094" cy="652498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7558" y="2218171"/>
            <a:ext cx="5497094" cy="4029948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126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616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5491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5" y="278486"/>
            <a:ext cx="4091515" cy="2830192"/>
          </a:xfrm>
        </p:spPr>
        <p:txBody>
          <a:bodyPr anchor="b">
            <a:noAutofit/>
          </a:bodyPr>
          <a:lstStyle>
            <a:lvl1pPr algn="l">
              <a:defRPr sz="448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317" y="278488"/>
            <a:ext cx="6952335" cy="59696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825" y="3341829"/>
            <a:ext cx="4091515" cy="2906291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88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>
            <a:normAutofit/>
          </a:bodyPr>
          <a:lstStyle>
            <a:lvl1pPr algn="l">
              <a:defRPr sz="244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637" y="624974"/>
            <a:ext cx="7461885" cy="4196715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>
            <a:normAutofit/>
          </a:bodyPr>
          <a:lstStyle>
            <a:lvl1pPr marL="0" indent="0">
              <a:buNone/>
              <a:defRPr sz="2040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144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789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2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6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69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5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8064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44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408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2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34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1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9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1701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54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6357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79786" y="3298509"/>
            <a:ext cx="4358333" cy="802082"/>
          </a:xfrm>
          <a:prstGeom prst="rect">
            <a:avLst/>
          </a:prstGeom>
        </p:spPr>
        <p:txBody>
          <a:bodyPr wrap="none" lIns="91418" tIns="45708" rIns="91418" bIns="45708" anchor="ctr">
            <a:spAutoFit/>
          </a:bodyPr>
          <a:lstStyle/>
          <a:p>
            <a:pPr algn="r" defTabSz="1165536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5000" b="0" kern="1200" cap="none" spc="-125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5000" b="0" kern="1200" cap="none" spc="-125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8" name="Picture 7" descr="Identlocku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319" y="4145335"/>
            <a:ext cx="2971799" cy="1210236"/>
          </a:xfrm>
          <a:prstGeom prst="rect">
            <a:avLst/>
          </a:prstGeom>
        </p:spPr>
      </p:pic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8397" y="5006660"/>
            <a:ext cx="8304022" cy="877161"/>
          </a:xfrm>
          <a:solidFill>
            <a:srgbClr val="ED5F19"/>
          </a:solidFill>
        </p:spPr>
        <p:txBody>
          <a:bodyPr anchor="ctr" anchorCtr="0">
            <a:norm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8398" y="2504977"/>
            <a:ext cx="10167128" cy="2501685"/>
          </a:xfrm>
          <a:solidFill>
            <a:srgbClr val="C74405"/>
          </a:solidFill>
          <a:ln>
            <a:noFill/>
          </a:ln>
        </p:spPr>
        <p:txBody>
          <a:bodyPr anchor="t" anchorCtr="0">
            <a:normAutofit/>
          </a:bodyPr>
          <a:lstStyle>
            <a:lvl1pPr marL="0" indent="0">
              <a:lnSpc>
                <a:spcPct val="90000"/>
              </a:lnSpc>
              <a:buNone/>
              <a:defRPr sz="7300">
                <a:solidFill>
                  <a:schemeClr val="bg1"/>
                </a:solidFill>
              </a:defRPr>
            </a:lvl1pPr>
            <a:lvl2pPr marL="62163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4326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648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8653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081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297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514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7306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762419" y="5006660"/>
            <a:ext cx="1863107" cy="877161"/>
          </a:xfrm>
          <a:solidFill>
            <a:srgbClr val="FEC914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39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ABC101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2"/>
            <a:ext cx="10056812" cy="1201326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00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6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image" Target="../media/image26.emf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" y="2"/>
            <a:ext cx="12519604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3264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856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448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ct val="20000"/>
        </a:spcBef>
        <a:buFont typeface="Arial" panose="020B0604020202020204" pitchFamily="34" charset="0"/>
        <a:buNone/>
        <a:defRPr sz="204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522865" cy="699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824" y="280105"/>
            <a:ext cx="11192829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824" y="1632058"/>
            <a:ext cx="11192829" cy="461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063758" y="6173429"/>
            <a:ext cx="3011113" cy="55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GB" sz="1836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233" y="6380688"/>
            <a:ext cx="2178636" cy="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</p:sldLayoutIdLst>
  <p:txStyles>
    <p:titleStyle>
      <a:lvl1pPr marL="0" indent="0" algn="l" defTabSz="932597" rtl="0" eaLnBrk="1" latinLnBrk="0" hangingPunct="1">
        <a:spcBef>
          <a:spcPct val="0"/>
        </a:spcBef>
        <a:buFont typeface="Arial" panose="020B0604020202020204" pitchFamily="34" charset="0"/>
        <a:buNone/>
        <a:defRPr sz="4488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3264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298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856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32597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448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8895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65193" indent="0" algn="l" defTabSz="932597" rtl="0" eaLnBrk="1" latinLnBrk="0" hangingPunct="1">
        <a:spcBef>
          <a:spcPts val="0"/>
        </a:spcBef>
        <a:buFont typeface="Arial" panose="020B0604020202020204" pitchFamily="34" charset="0"/>
        <a:buNone/>
        <a:defRPr sz="2040" kern="1200" spc="-102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64641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3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11889564" cy="917575"/>
          </a:xfrm>
          <a:prstGeom prst="rect">
            <a:avLst/>
          </a:prstGeom>
        </p:spPr>
        <p:txBody>
          <a:bodyPr vert="horz" wrap="square" lIns="146267" tIns="91418" rIns="146267" bIns="9141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4"/>
            <a:ext cx="11887197" cy="2092881"/>
          </a:xfrm>
          <a:prstGeom prst="rect">
            <a:avLst/>
          </a:prstGeom>
        </p:spPr>
        <p:txBody>
          <a:bodyPr vert="horz" wrap="square" lIns="146267" tIns="91418" rIns="146267" bIns="9141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93899" y="3050512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0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9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  <p:sldLayoutId id="2147484430" r:id="rId12"/>
    <p:sldLayoutId id="2147484431" r:id="rId13"/>
    <p:sldLayoutId id="2147484432" r:id="rId14"/>
    <p:sldLayoutId id="2147484433" r:id="rId15"/>
    <p:sldLayoutId id="2147484434" r:id="rId16"/>
    <p:sldLayoutId id="2147484435" r:id="rId17"/>
    <p:sldLayoutId id="2147484436" r:id="rId18"/>
  </p:sldLayoutIdLst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  <p:txStyles>
    <p:titleStyle>
      <a:lvl1pPr algn="l" defTabSz="93242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85" marR="0" indent="-342785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04" marR="0" indent="-241219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831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54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77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178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394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608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824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15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428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644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858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074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286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501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716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4804691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Ignite_logos-01.eps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25" y="6229494"/>
            <a:ext cx="2388484" cy="7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  <p:sldLayoutId id="2147484449" r:id="rId12"/>
    <p:sldLayoutId id="2147484450" r:id="rId13"/>
    <p:sldLayoutId id="2147484451" r:id="rId14"/>
    <p:sldLayoutId id="2147484452" r:id="rId15"/>
    <p:sldLayoutId id="2147484453" r:id="rId16"/>
    <p:sldLayoutId id="2147484454" r:id="rId17"/>
    <p:sldLayoutId id="2147484455" r:id="rId18"/>
    <p:sldLayoutId id="2147484456" r:id="rId19"/>
    <p:sldLayoutId id="2147484457" r:id="rId20"/>
    <p:sldLayoutId id="2147484458" r:id="rId21"/>
    <p:sldLayoutId id="2147484459" r:id="rId22"/>
    <p:sldLayoutId id="2147484460" r:id="rId23"/>
    <p:sldLayoutId id="214748446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scale#runtime-scal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53950" y="1356563"/>
            <a:ext cx="6612487" cy="1600200"/>
          </a:xfrm>
        </p:spPr>
        <p:txBody>
          <a:bodyPr>
            <a:noAutofit/>
          </a:bodyPr>
          <a:lstStyle/>
          <a:p>
            <a:r>
              <a:rPr lang="en-US" b="1" dirty="0"/>
              <a:t>Azure Functions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253950" y="2010199"/>
            <a:ext cx="6417635" cy="7179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Event driven, compute-on-demand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1" y="823163"/>
            <a:ext cx="3375640" cy="29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012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44245" y="1553308"/>
            <a:ext cx="10932926" cy="1534131"/>
            <a:chOff x="844245" y="1553308"/>
            <a:chExt cx="10932926" cy="1534131"/>
          </a:xfrm>
        </p:grpSpPr>
        <p:sp>
          <p:nvSpPr>
            <p:cNvPr id="4" name="Rectangle 3"/>
            <p:cNvSpPr/>
            <p:nvPr/>
          </p:nvSpPr>
          <p:spPr bwMode="auto">
            <a:xfrm>
              <a:off x="2777035" y="1553308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Integrate with third-parties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 and Mobile 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backends</a:t>
              </a:r>
              <a:endParaRPr lang="en-US" sz="2400" kern="0" dirty="0"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Webhook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 endpoints</a:t>
              </a:r>
            </a:p>
          </p:txBody>
        </p:sp>
        <p:sp>
          <p:nvSpPr>
            <p:cNvPr id="5" name="Pentagon 4"/>
            <p:cNvSpPr/>
            <p:nvPr/>
          </p:nvSpPr>
          <p:spPr bwMode="auto">
            <a:xfrm>
              <a:off x="844245" y="1553308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lvl="0" defTabSz="914049">
                <a:lnSpc>
                  <a:spcPct val="90000"/>
                </a:lnSpc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HTTP Backend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44245" y="3205333"/>
            <a:ext cx="10932926" cy="1534131"/>
            <a:chOff x="844245" y="3205333"/>
            <a:chExt cx="10932926" cy="1534131"/>
          </a:xfrm>
        </p:grpSpPr>
        <p:sp>
          <p:nvSpPr>
            <p:cNvPr id="6" name="Rectangle 5"/>
            <p:cNvSpPr/>
            <p:nvPr/>
          </p:nvSpPr>
          <p:spPr bwMode="auto">
            <a:xfrm>
              <a:off x="2777035" y="3205333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Ingestion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Internet of Things (</a:t>
              </a:r>
              <a:r>
                <a:rPr lang="en-US" sz="2400" kern="0" dirty="0" err="1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IoT</a:t>
              </a: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)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Image Processing, Data Pipelines</a:t>
              </a: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844245" y="3205333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Data Processing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4245" y="4857357"/>
            <a:ext cx="10932926" cy="1534131"/>
            <a:chOff x="844245" y="4857357"/>
            <a:chExt cx="10932926" cy="1534131"/>
          </a:xfrm>
        </p:grpSpPr>
        <p:sp>
          <p:nvSpPr>
            <p:cNvPr id="8" name="Rectangle 7"/>
            <p:cNvSpPr/>
            <p:nvPr/>
          </p:nvSpPr>
          <p:spPr bwMode="auto">
            <a:xfrm>
              <a:off x="2777035" y="4857357"/>
              <a:ext cx="9000136" cy="1534131"/>
            </a:xfrm>
            <a:prstGeom prst="rect">
              <a:avLst/>
            </a:prstGeom>
            <a:solidFill>
              <a:srgbClr val="D2D2D2"/>
            </a:solidFill>
            <a:ln w="158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0" tIns="146097" rIns="182621" bIns="1460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446">
                <a:defRPr/>
              </a:pPr>
              <a:r>
                <a:rPr lang="en-US" sz="2400" kern="0" dirty="0"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Timer and manual execution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Clearing out old files</a:t>
              </a:r>
            </a:p>
            <a:p>
              <a:pPr marL="342900" indent="-342900" defTabSz="931446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Index a database</a:t>
              </a:r>
            </a:p>
          </p:txBody>
        </p:sp>
        <p:sp>
          <p:nvSpPr>
            <p:cNvPr id="9" name="Pentagon 8"/>
            <p:cNvSpPr/>
            <p:nvPr/>
          </p:nvSpPr>
          <p:spPr bwMode="auto">
            <a:xfrm>
              <a:off x="844245" y="4857357"/>
              <a:ext cx="2742810" cy="1534131"/>
            </a:xfrm>
            <a:prstGeom prst="homePlate">
              <a:avLst>
                <a:gd name="adj" fmla="val 25983"/>
              </a:avLst>
            </a:prstGeom>
            <a:solidFill>
              <a:schemeClr val="accent1"/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marL="0" marR="0" lvl="0" indent="0" defTabSz="9140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Maintenance Task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73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4531" y="3473217"/>
            <a:ext cx="68280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29" name="Straight Arrow Connector 28"/>
          <p:cNvCxnSpPr>
            <a:stCxn id="23" idx="3"/>
            <a:endCxn id="21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  <a:endCxn id="20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34" name="Elbow Connector 33"/>
          <p:cNvCxnSpPr>
            <a:stCxn id="21" idx="2"/>
            <a:endCxn id="25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62649" y="2059527"/>
            <a:ext cx="10235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37" name="Elbow Connector 36"/>
          <p:cNvCxnSpPr>
            <a:stCxn id="35" idx="3"/>
            <a:endCxn id="21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720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Hosting Plans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57295" y="1851359"/>
            <a:ext cx="4572000" cy="4022790"/>
            <a:chOff x="4115140" y="1211285"/>
            <a:chExt cx="2971833" cy="4023361"/>
          </a:xfrm>
        </p:grpSpPr>
        <p:grpSp>
          <p:nvGrpSpPr>
            <p:cNvPr id="9" name="Group 8"/>
            <p:cNvGrpSpPr/>
            <p:nvPr/>
          </p:nvGrpSpPr>
          <p:grpSpPr>
            <a:xfrm>
              <a:off x="4115140" y="1211285"/>
              <a:ext cx="2971800" cy="4023361"/>
              <a:chOff x="4604403" y="1582076"/>
              <a:chExt cx="3013825" cy="394539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4604403" y="1582077"/>
                <a:ext cx="3013825" cy="3945389"/>
              </a:xfrm>
              <a:prstGeom prst="rect">
                <a:avLst/>
              </a:prstGeom>
              <a:solidFill>
                <a:srgbClr val="0078D7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604403" y="1582076"/>
                <a:ext cx="3013825" cy="717427"/>
              </a:xfrm>
              <a:prstGeom prst="rect">
                <a:avLst/>
              </a:prstGeom>
              <a:solidFill>
                <a:srgbClr val="0078D7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l" defTabSz="93241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cs typeface="Segoe UI Semibold" panose="020B0702040204020203" pitchFamily="34" charset="0"/>
                  </a:rPr>
                  <a:t>Consumption Plan</a:t>
                </a:r>
              </a:p>
            </p:txBody>
          </p:sp>
        </p:grpSp>
        <p:sp>
          <p:nvSpPr>
            <p:cNvPr id="10" name="TextBox 13"/>
            <p:cNvSpPr txBox="1"/>
            <p:nvPr/>
          </p:nvSpPr>
          <p:spPr>
            <a:xfrm>
              <a:off x="411517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Pay for what you use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Platform determines scaling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9037" y="1851358"/>
            <a:ext cx="4572000" cy="4022791"/>
            <a:chOff x="1097653" y="1211284"/>
            <a:chExt cx="2971800" cy="4023362"/>
          </a:xfrm>
        </p:grpSpPr>
        <p:grpSp>
          <p:nvGrpSpPr>
            <p:cNvPr id="19" name="Group 18"/>
            <p:cNvGrpSpPr/>
            <p:nvPr/>
          </p:nvGrpSpPr>
          <p:grpSpPr>
            <a:xfrm>
              <a:off x="1097653" y="1211284"/>
              <a:ext cx="2971800" cy="4023362"/>
              <a:chOff x="1719261" y="1582076"/>
              <a:chExt cx="2869373" cy="3945391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1719261" y="1582078"/>
                <a:ext cx="2869373" cy="3945389"/>
              </a:xfrm>
              <a:prstGeom prst="rect">
                <a:avLst/>
              </a:prstGeom>
              <a:solidFill>
                <a:srgbClr val="107C1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82854" tIns="146283" rIns="182854" bIns="14628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242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Light"/>
                  </a:rPr>
                  <a:t> 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719261" y="1582076"/>
                <a:ext cx="2869373" cy="717429"/>
              </a:xfrm>
              <a:prstGeom prst="rect">
                <a:avLst/>
              </a:prstGeom>
              <a:solidFill>
                <a:srgbClr val="107C10">
                  <a:lumMod val="75000"/>
                </a:srgbClr>
              </a:solidFill>
            </p:spPr>
            <p:txBody>
              <a:bodyPr wrap="square" lIns="182854" tIns="146283" rIns="182854" bIns="146283" rtlCol="0" anchor="ctr">
                <a:noAutofit/>
              </a:bodyPr>
              <a:lstStyle/>
              <a:p>
                <a:pPr marL="0" marR="0" lvl="0" indent="0" defTabSz="914049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 Semibold" panose="020B0702040204020203" pitchFamily="34" charset="0"/>
                  </a:rPr>
                  <a:t>App Service Plan</a:t>
                </a:r>
              </a:p>
            </p:txBody>
          </p:sp>
        </p:grpSp>
        <p:sp>
          <p:nvSpPr>
            <p:cNvPr id="20" name="TextBox 3"/>
            <p:cNvSpPr txBox="1"/>
            <p:nvPr/>
          </p:nvSpPr>
          <p:spPr>
            <a:xfrm>
              <a:off x="1097653" y="1851342"/>
              <a:ext cx="2971800" cy="246302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t" anchorCtr="0">
              <a:noAutofit/>
            </a:bodyPr>
            <a:lstStyle/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Select amount of resources (App Service Plan size) 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Pre-determined pricing</a:t>
              </a:r>
            </a:p>
            <a:p>
              <a:pPr defTabSz="931446">
                <a:defRPr/>
              </a:pPr>
              <a:endParaRPr lang="en-US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You determine scaling (metric &amp; threshold)</a:t>
              </a:r>
            </a:p>
          </p:txBody>
        </p:sp>
      </p:grpSp>
      <p:grpSp>
        <p:nvGrpSpPr>
          <p:cNvPr id="23" name="Group 1"/>
          <p:cNvGrpSpPr/>
          <p:nvPr/>
        </p:nvGrpSpPr>
        <p:grpSpPr>
          <a:xfrm>
            <a:off x="1189037" y="5073125"/>
            <a:ext cx="4572000" cy="801023"/>
            <a:chOff x="1726122" y="4724401"/>
            <a:chExt cx="8516227" cy="902448"/>
          </a:xfrm>
        </p:grpSpPr>
        <p:sp>
          <p:nvSpPr>
            <p:cNvPr id="24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5" name="TextBox 3"/>
            <p:cNvSpPr txBox="1"/>
            <p:nvPr/>
          </p:nvSpPr>
          <p:spPr>
            <a:xfrm>
              <a:off x="1726122" y="4841238"/>
              <a:ext cx="8516225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“Traditional” App Service Plan</a:t>
              </a:r>
            </a:p>
          </p:txBody>
        </p:sp>
      </p:grpSp>
      <p:grpSp>
        <p:nvGrpSpPr>
          <p:cNvPr id="28" name="Group 1"/>
          <p:cNvGrpSpPr/>
          <p:nvPr/>
        </p:nvGrpSpPr>
        <p:grpSpPr>
          <a:xfrm>
            <a:off x="6157250" y="5073125"/>
            <a:ext cx="4571993" cy="801024"/>
            <a:chOff x="1717360" y="4724401"/>
            <a:chExt cx="8524991" cy="902448"/>
          </a:xfrm>
        </p:grpSpPr>
        <p:sp>
          <p:nvSpPr>
            <p:cNvPr id="29" name="TextBox 2"/>
            <p:cNvSpPr txBox="1"/>
            <p:nvPr/>
          </p:nvSpPr>
          <p:spPr>
            <a:xfrm>
              <a:off x="1726476" y="4724401"/>
              <a:ext cx="8515873" cy="902448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/>
            <a:p>
              <a:pPr defTabSz="914049">
                <a:defRPr/>
              </a:pPr>
              <a:endParaRPr lang="en-US" sz="1428" b="1" kern="0" dirty="0">
                <a:solidFill>
                  <a:sysClr val="windowText" lastClr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717360" y="4841238"/>
              <a:ext cx="8524991" cy="66877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defTabSz="914049">
                <a:lnSpc>
                  <a:spcPct val="90000"/>
                </a:lnSpc>
                <a:defRPr/>
              </a:pPr>
              <a:r>
                <a:rPr lang="en-US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“Dynamic” Plan - </a:t>
              </a:r>
              <a:r>
                <a:rPr lang="en-US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cs typeface="Segoe UI" panose="020B0502040204020203" pitchFamily="34" charset="0"/>
                </a:rPr>
                <a:t>Serverless</a:t>
              </a:r>
              <a:endParaRPr lang="en-US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286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951" y="2659062"/>
            <a:ext cx="6947886" cy="2012859"/>
          </a:xfrm>
        </p:spPr>
        <p:txBody>
          <a:bodyPr/>
          <a:lstStyle/>
          <a:p>
            <a:r>
              <a:rPr lang="en-US" sz="6600" dirty="0"/>
              <a:t>Azure Portal &amp; Processing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36637" y="3222799"/>
            <a:ext cx="2895599" cy="960263"/>
          </a:xfrm>
        </p:spPr>
        <p:txBody>
          <a:bodyPr/>
          <a:lstStyle/>
          <a:p>
            <a:pPr algn="r"/>
            <a:r>
              <a:rPr lang="en-US" sz="4800" dirty="0"/>
              <a:t>DEMO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13237" y="2735262"/>
            <a:ext cx="0" cy="1905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Queue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71890"/>
            <a:ext cx="11887200" cy="2769989"/>
          </a:xfrm>
        </p:spPr>
        <p:txBody>
          <a:bodyPr/>
          <a:lstStyle/>
          <a:p>
            <a:r>
              <a:rPr lang="en-US" dirty="0"/>
              <a:t>Durable message queueing</a:t>
            </a:r>
          </a:p>
          <a:p>
            <a:r>
              <a:rPr lang="en-US" dirty="0"/>
              <a:t>First In, First Out</a:t>
            </a:r>
          </a:p>
          <a:p>
            <a:r>
              <a:rPr lang="en-US" dirty="0"/>
              <a:t>Decouples application components</a:t>
            </a:r>
          </a:p>
          <a:p>
            <a:r>
              <a:rPr lang="en-US" dirty="0"/>
              <a:t>Polling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1212848"/>
            <a:ext cx="2817814" cy="28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39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1211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1211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3040062"/>
            <a:ext cx="780290" cy="780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437" y="3725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5862" y="1329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237" y="1949217"/>
            <a:ext cx="112594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14" name="Straight Arrow Connector 13"/>
          <p:cNvCxnSpPr>
            <a:stCxn id="7" idx="3"/>
            <a:endCxn id="6" idx="1"/>
          </p:cNvCxnSpPr>
          <p:nvPr/>
        </p:nvCxnSpPr>
        <p:spPr>
          <a:xfrm>
            <a:off x="1951037" y="1601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9" idx="0"/>
          </p:cNvCxnSpPr>
          <p:nvPr/>
        </p:nvCxnSpPr>
        <p:spPr>
          <a:xfrm rot="5400000">
            <a:off x="4779582" y="-1227138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4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Blob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28181"/>
            <a:ext cx="11887200" cy="3447098"/>
          </a:xfrm>
        </p:spPr>
        <p:txBody>
          <a:bodyPr/>
          <a:lstStyle/>
          <a:p>
            <a:r>
              <a:rPr lang="en-US" dirty="0"/>
              <a:t>Object storage for unstructured data</a:t>
            </a:r>
          </a:p>
          <a:p>
            <a:r>
              <a:rPr lang="en-US" dirty="0"/>
              <a:t>Massively-scalable</a:t>
            </a:r>
          </a:p>
          <a:p>
            <a:r>
              <a:rPr lang="en-US" dirty="0"/>
              <a:t>Geo-redundant</a:t>
            </a:r>
          </a:p>
          <a:p>
            <a:r>
              <a:rPr lang="en-US" dirty="0"/>
              <a:t>Hot or cool storage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37" y="12128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91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74639" y="144462"/>
            <a:ext cx="11889564" cy="917575"/>
          </a:xfrm>
        </p:spPr>
        <p:txBody>
          <a:bodyPr/>
          <a:lstStyle/>
          <a:p>
            <a:r>
              <a:rPr lang="en-US" dirty="0"/>
              <a:t>Processing Pipeline – Current Status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4564062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37" y="273526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27352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7" y="4564062"/>
            <a:ext cx="780290" cy="7802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437" y="5249862"/>
            <a:ext cx="181601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 Trigger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5862" y="2853024"/>
            <a:ext cx="115320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9037" y="3473217"/>
            <a:ext cx="82618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</p:txBody>
      </p:sp>
      <p:cxnSp>
        <p:nvCxnSpPr>
          <p:cNvPr id="13" name="Straight Arrow Connector 12"/>
          <p:cNvCxnSpPr>
            <a:stCxn id="7" idx="3"/>
            <a:endCxn id="6" idx="1"/>
          </p:cNvCxnSpPr>
          <p:nvPr/>
        </p:nvCxnSpPr>
        <p:spPr>
          <a:xfrm>
            <a:off x="1951037" y="31254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1"/>
          </p:cNvCxnSpPr>
          <p:nvPr/>
        </p:nvCxnSpPr>
        <p:spPr>
          <a:xfrm>
            <a:off x="1951037" y="4954207"/>
            <a:ext cx="6705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35862" y="4683124"/>
            <a:ext cx="9223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</a:t>
            </a:r>
          </a:p>
        </p:txBody>
      </p:sp>
      <p:cxnSp>
        <p:nvCxnSpPr>
          <p:cNvPr id="18" name="Elbow Connector 17"/>
          <p:cNvCxnSpPr>
            <a:stCxn id="6" idx="2"/>
            <a:endCxn id="9" idx="0"/>
          </p:cNvCxnSpPr>
          <p:nvPr/>
        </p:nvCxnSpPr>
        <p:spPr>
          <a:xfrm rot="5400000">
            <a:off x="4779582" y="296862"/>
            <a:ext cx="1048510" cy="7485890"/>
          </a:xfrm>
          <a:prstGeom prst="bentConnector3">
            <a:avLst>
              <a:gd name="adj1" fmla="val 6430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1321572"/>
            <a:ext cx="780290" cy="7802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96701" y="2059527"/>
            <a:ext cx="93053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Manual</a:t>
            </a:r>
          </a:p>
        </p:txBody>
      </p:sp>
      <p:cxnSp>
        <p:nvCxnSpPr>
          <p:cNvPr id="23" name="Elbow Connector 22"/>
          <p:cNvCxnSpPr>
            <a:stCxn id="21" idx="3"/>
            <a:endCxn id="6" idx="0"/>
          </p:cNvCxnSpPr>
          <p:nvPr/>
        </p:nvCxnSpPr>
        <p:spPr>
          <a:xfrm>
            <a:off x="2010186" y="1711717"/>
            <a:ext cx="7036596" cy="102354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50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Triggers &amp; Bindings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76410"/>
              </p:ext>
            </p:extLst>
          </p:nvPr>
        </p:nvGraphicFramePr>
        <p:xfrm>
          <a:off x="731837" y="1102107"/>
          <a:ext cx="10591800" cy="5290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2345">
                  <a:extLst>
                    <a:ext uri="{9D8B030D-6E8A-4147-A177-3AD203B41FA5}">
                      <a16:colId xmlns:a16="http://schemas.microsoft.com/office/drawing/2014/main" val="2383366874"/>
                    </a:ext>
                  </a:extLst>
                </a:gridCol>
                <a:gridCol w="3287111">
                  <a:extLst>
                    <a:ext uri="{9D8B030D-6E8A-4147-A177-3AD203B41FA5}">
                      <a16:colId xmlns:a16="http://schemas.microsoft.com/office/drawing/2014/main" val="3100654849"/>
                    </a:ext>
                  </a:extLst>
                </a:gridCol>
                <a:gridCol w="1241797">
                  <a:extLst>
                    <a:ext uri="{9D8B030D-6E8A-4147-A177-3AD203B41FA5}">
                      <a16:colId xmlns:a16="http://schemas.microsoft.com/office/drawing/2014/main" val="713058610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3307108129"/>
                    </a:ext>
                  </a:extLst>
                </a:gridCol>
                <a:gridCol w="1314844">
                  <a:extLst>
                    <a:ext uri="{9D8B030D-6E8A-4147-A177-3AD203B41FA5}">
                      <a16:colId xmlns:a16="http://schemas.microsoft.com/office/drawing/2014/main" val="2335307296"/>
                    </a:ext>
                  </a:extLst>
                </a:gridCol>
              </a:tblGrid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89108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8848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HTTP (REST or </a:t>
                      </a:r>
                      <a:r>
                        <a:rPr lang="en-US" dirty="0" err="1"/>
                        <a:t>webhook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7974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Blob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131086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Queues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2550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48852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Mobile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71480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No-SQL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</a:t>
                      </a:r>
                      <a:r>
                        <a:rPr lang="en-US" dirty="0" err="1"/>
                        <a:t>DocumentDB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233884"/>
                  </a:ext>
                </a:extLst>
              </a:tr>
              <a:tr h="491639">
                <a:tc>
                  <a:txBody>
                    <a:bodyPr/>
                    <a:lstStyle/>
                    <a:p>
                      <a:r>
                        <a:rPr lang="en-US" dirty="0"/>
                        <a:t>Push Notifications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Notification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85123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r>
                        <a:rPr lang="en-US" dirty="0"/>
                        <a:t> SMS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Twilio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84318"/>
                  </a:ext>
                </a:extLst>
              </a:tr>
              <a:tr h="433002">
                <a:tc>
                  <a:txBody>
                    <a:bodyPr/>
                    <a:lstStyle/>
                    <a:p>
                      <a:r>
                        <a:rPr lang="en-US" dirty="0"/>
                        <a:t>…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9437" y="6392862"/>
            <a:ext cx="460331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* - The HTTP output binding requires an HTTP trigger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45536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3040062"/>
            <a:ext cx="11887200" cy="1181862"/>
          </a:xfrm>
        </p:spPr>
        <p:txBody>
          <a:bodyPr/>
          <a:lstStyle/>
          <a:p>
            <a:r>
              <a:rPr lang="en-US" dirty="0"/>
              <a:t>Local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8838092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26366" y="136366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What are Azure Functions?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noProof="0" dirty="0">
                <a:solidFill>
                  <a:schemeClr val="tx1"/>
                </a:solidFill>
                <a:latin typeface="Segoe UI"/>
              </a:rPr>
              <a:t>How are they different and where do they fit</a:t>
            </a:r>
            <a:endParaRPr kumimoji="0" lang="en-US" sz="199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3545" y="155296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626366" y="2678120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kern="0">
                <a:solidFill>
                  <a:schemeClr val="tx1"/>
                </a:solidFill>
              </a:rPr>
              <a:t>Triggers and Bindings</a:t>
            </a:r>
          </a:p>
          <a:p>
            <a:pPr lvl="1">
              <a:defRPr/>
            </a:pPr>
            <a:r>
              <a:rPr lang="en-US">
                <a:solidFill>
                  <a:schemeClr val="tx1"/>
                </a:solidFill>
              </a:rPr>
              <a:t>Simplify integration – Abstract away implementation details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83545" y="2867426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626366" y="3992578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kern="0" dirty="0">
                <a:solidFill>
                  <a:schemeClr val="tx1"/>
                </a:solidFill>
              </a:rPr>
              <a:t>Demos: Functions in C# and JavaScript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</a:rPr>
              <a:t>Develop, Debug, and Deploy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83545" y="4181884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626366" y="5307035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“</a:t>
            </a:r>
            <a:r>
              <a:rPr kumimoji="0" lang="en-US" sz="3996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Serverless</a:t>
            </a: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” compute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Pay for what you use – Abstract away the server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83545" y="5496341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648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95034"/>
            <a:ext cx="11887200" cy="30469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Pre-requisites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Preview 3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ASP.NET and web development, or</a:t>
            </a:r>
          </a:p>
          <a:p>
            <a:pPr marL="1358900" lvl="2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800" dirty="0"/>
              <a:t>Azure development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Visual Studio 2017 Tools for Azure Functions extension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Development: Visual Studio (Preview)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7" r="9586"/>
          <a:stretch/>
        </p:blipFill>
        <p:spPr bwMode="auto">
          <a:xfrm>
            <a:off x="9571037" y="295274"/>
            <a:ext cx="1882659" cy="3189797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7925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751" y="3084300"/>
            <a:ext cx="7100286" cy="1098762"/>
          </a:xfrm>
        </p:spPr>
        <p:txBody>
          <a:bodyPr/>
          <a:lstStyle/>
          <a:p>
            <a:r>
              <a:rPr lang="en-US" sz="6600" dirty="0"/>
              <a:t>VS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36637" y="3222799"/>
            <a:ext cx="2895599" cy="960263"/>
          </a:xfrm>
        </p:spPr>
        <p:txBody>
          <a:bodyPr/>
          <a:lstStyle/>
          <a:p>
            <a:pPr algn="r"/>
            <a:r>
              <a:rPr lang="en-US" sz="4800" dirty="0"/>
              <a:t>DEMO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13237" y="2735262"/>
            <a:ext cx="0" cy="1905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3040062"/>
            <a:ext cx="11887200" cy="1181862"/>
          </a:xfrm>
        </p:spPr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919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5" y="5135019"/>
            <a:ext cx="1628124" cy="1628124"/>
          </a:xfrm>
          <a:prstGeom prst="rect">
            <a:avLst/>
          </a:prstGeom>
        </p:spPr>
      </p:pic>
      <p:sp>
        <p:nvSpPr>
          <p:cNvPr id="39" name="Serverless - BG"/>
          <p:cNvSpPr/>
          <p:nvPr/>
        </p:nvSpPr>
        <p:spPr bwMode="auto">
          <a:xfrm>
            <a:off x="8265876" y="1325562"/>
            <a:ext cx="2526479" cy="3354386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440" tIns="145951" rIns="91219" bIns="4560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0478" fontAlgn="base">
              <a:lnSpc>
                <a:spcPct val="90000"/>
              </a:lnSpc>
              <a:spcBef>
                <a:spcPct val="0"/>
              </a:spcBef>
              <a:spcAft>
                <a:spcPts val="610"/>
              </a:spcAft>
              <a:defRPr/>
            </a:pPr>
            <a:r>
              <a:rPr lang="en-US" sz="1796" kern="0" dirty="0" err="1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Serverless</a:t>
            </a:r>
            <a:endParaRPr lang="en-US" sz="1796" kern="0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40" name="Serverless - Oval"/>
          <p:cNvSpPr/>
          <p:nvPr/>
        </p:nvSpPr>
        <p:spPr bwMode="auto">
          <a:xfrm>
            <a:off x="8617447" y="1651389"/>
            <a:ext cx="1814876" cy="1814876"/>
          </a:xfrm>
          <a:prstGeom prst="ellipse">
            <a:avLst/>
          </a:prstGeom>
          <a:solidFill>
            <a:srgbClr val="FFFFFF"/>
          </a:solidFill>
          <a:ln w="984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388" tIns="145910" rIns="182388" bIns="14591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99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Serverless - Icon (cloud)"/>
          <p:cNvSpPr>
            <a:spLocks noChangeAspect="1"/>
          </p:cNvSpPr>
          <p:nvPr/>
        </p:nvSpPr>
        <p:spPr bwMode="auto">
          <a:xfrm>
            <a:off x="8837495" y="2113060"/>
            <a:ext cx="1378654" cy="763553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/>
          </a:solidFill>
          <a:ln w="31750">
            <a:noFill/>
          </a:ln>
        </p:spPr>
        <p:txBody>
          <a:bodyPr vert="horz" wrap="square" lIns="89399" tIns="44701" rIns="89399" bIns="44701" numCol="1" anchor="t" anchorCtr="0" compatLnSpc="1">
            <a:prstTxWarp prst="textNoShape">
              <a:avLst/>
            </a:prstTxWarp>
          </a:bodyPr>
          <a:lstStyle/>
          <a:p>
            <a:pPr defTabSz="911850">
              <a:defRPr/>
            </a:pPr>
            <a:endParaRPr lang="en-US" sz="1758" kern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62" name="Serverless - Icon (function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228" y="2259018"/>
            <a:ext cx="609600" cy="609600"/>
          </a:xfrm>
          <a:prstGeom prst="rect">
            <a:avLst/>
          </a:prstGeom>
        </p:spPr>
      </p:pic>
      <p:sp>
        <p:nvSpPr>
          <p:cNvPr id="13" name="PaaS - BG"/>
          <p:cNvSpPr/>
          <p:nvPr/>
        </p:nvSpPr>
        <p:spPr bwMode="auto">
          <a:xfrm>
            <a:off x="5684837" y="1325562"/>
            <a:ext cx="2526479" cy="3354386"/>
          </a:xfrm>
          <a:prstGeom prst="rect">
            <a:avLst/>
          </a:prstGeom>
          <a:solidFill>
            <a:srgbClr val="003C6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91219" bIns="45609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0478" fontAlgn="base">
              <a:lnSpc>
                <a:spcPct val="90000"/>
              </a:lnSpc>
              <a:spcBef>
                <a:spcPct val="0"/>
              </a:spcBef>
              <a:spcAft>
                <a:spcPts val="610"/>
              </a:spcAft>
            </a:pPr>
            <a:r>
              <a:rPr lang="en-US" sz="1796" kern="0" dirty="0"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5" name="PaaS - Oval"/>
          <p:cNvSpPr/>
          <p:nvPr/>
        </p:nvSpPr>
        <p:spPr bwMode="auto">
          <a:xfrm>
            <a:off x="6036408" y="1651389"/>
            <a:ext cx="1814876" cy="1814876"/>
          </a:xfrm>
          <a:prstGeom prst="ellipse">
            <a:avLst/>
          </a:prstGeom>
          <a:solidFill>
            <a:srgbClr val="0078D7"/>
          </a:solidFill>
          <a:ln w="984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388" tIns="145910" rIns="182388" bIns="14591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99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aaS - Icon (cloud)"/>
          <p:cNvSpPr>
            <a:spLocks noChangeAspect="1"/>
          </p:cNvSpPr>
          <p:nvPr/>
        </p:nvSpPr>
        <p:spPr bwMode="auto">
          <a:xfrm>
            <a:off x="6256456" y="2113060"/>
            <a:ext cx="1378654" cy="763553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chemeClr val="bg1"/>
          </a:solidFill>
          <a:ln w="31750">
            <a:noFill/>
          </a:ln>
        </p:spPr>
        <p:txBody>
          <a:bodyPr vert="horz" wrap="square" lIns="89399" tIns="44701" rIns="89399" bIns="4470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850">
              <a:defRPr/>
            </a:pPr>
            <a:endParaRPr lang="en-US" sz="1758" kern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8" name="PaaS - Icon (blocks)"/>
          <p:cNvGrpSpPr/>
          <p:nvPr/>
        </p:nvGrpSpPr>
        <p:grpSpPr>
          <a:xfrm>
            <a:off x="6668416" y="2432122"/>
            <a:ext cx="617357" cy="261555"/>
            <a:chOff x="6241746" y="2507852"/>
            <a:chExt cx="618849" cy="26218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6241746" y="2507852"/>
              <a:ext cx="262187" cy="26218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270487" y="2531986"/>
              <a:ext cx="93824" cy="9382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323941" y="2650266"/>
              <a:ext cx="93824" cy="9382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574963" y="2507852"/>
              <a:ext cx="285632" cy="26218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603703" y="2531986"/>
              <a:ext cx="93824" cy="9382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26389" y="2650266"/>
              <a:ext cx="93824" cy="9382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738806" y="2580890"/>
              <a:ext cx="93824" cy="9382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IaaS - BG"/>
          <p:cNvSpPr/>
          <p:nvPr/>
        </p:nvSpPr>
        <p:spPr bwMode="auto">
          <a:xfrm>
            <a:off x="3103151" y="1325563"/>
            <a:ext cx="2526479" cy="3354385"/>
          </a:xfrm>
          <a:prstGeom prst="rect">
            <a:avLst/>
          </a:prstGeom>
          <a:solidFill>
            <a:srgbClr val="003C6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91219" bIns="45609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0478" fontAlgn="base">
              <a:lnSpc>
                <a:spcPct val="90000"/>
              </a:lnSpc>
              <a:spcBef>
                <a:spcPct val="0"/>
              </a:spcBef>
              <a:spcAft>
                <a:spcPts val="610"/>
              </a:spcAft>
            </a:pPr>
            <a:r>
              <a:rPr lang="en-US" sz="1796" kern="0" dirty="0"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</a:rPr>
              <a:t>IaaS VMs</a:t>
            </a:r>
          </a:p>
        </p:txBody>
      </p:sp>
      <p:sp>
        <p:nvSpPr>
          <p:cNvPr id="11" name="IaaS - Oval"/>
          <p:cNvSpPr/>
          <p:nvPr/>
        </p:nvSpPr>
        <p:spPr bwMode="auto">
          <a:xfrm>
            <a:off x="3458950" y="1651389"/>
            <a:ext cx="1814876" cy="1814876"/>
          </a:xfrm>
          <a:prstGeom prst="ellipse">
            <a:avLst/>
          </a:prstGeom>
          <a:solidFill>
            <a:srgbClr val="0078D7"/>
          </a:solidFill>
          <a:ln w="984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388" tIns="145910" rIns="182388" bIns="14591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99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IaaS - Icon (cloud)"/>
          <p:cNvSpPr>
            <a:spLocks noChangeAspect="1"/>
          </p:cNvSpPr>
          <p:nvPr/>
        </p:nvSpPr>
        <p:spPr bwMode="auto">
          <a:xfrm>
            <a:off x="3678998" y="2113060"/>
            <a:ext cx="1378654" cy="763553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FFFF"/>
          </a:solidFill>
          <a:ln w="31750">
            <a:noFill/>
          </a:ln>
        </p:spPr>
        <p:txBody>
          <a:bodyPr vert="horz" wrap="square" lIns="89399" tIns="44701" rIns="89399" bIns="4470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1850">
              <a:defRPr/>
            </a:pPr>
            <a:endParaRPr lang="en-US" sz="1758" kern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7" name="IaaS - Icon (server)"/>
          <p:cNvGrpSpPr>
            <a:grpSpLocks noChangeAspect="1"/>
          </p:cNvGrpSpPr>
          <p:nvPr/>
        </p:nvGrpSpPr>
        <p:grpSpPr>
          <a:xfrm>
            <a:off x="4156789" y="2384368"/>
            <a:ext cx="419196" cy="385789"/>
            <a:chOff x="5500573" y="2845062"/>
            <a:chExt cx="528127" cy="486041"/>
          </a:xfrm>
          <a:solidFill>
            <a:srgbClr val="0078D7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500573" y="2845062"/>
              <a:ext cx="528127" cy="155452"/>
            </a:xfrm>
            <a:custGeom>
              <a:avLst/>
              <a:gdLst>
                <a:gd name="T0" fmla="*/ 305 w 326"/>
                <a:gd name="T1" fmla="*/ 0 h 96"/>
                <a:gd name="T2" fmla="*/ 0 w 326"/>
                <a:gd name="T3" fmla="*/ 22 h 96"/>
                <a:gd name="T4" fmla="*/ 21 w 326"/>
                <a:gd name="T5" fmla="*/ 96 h 96"/>
                <a:gd name="T6" fmla="*/ 326 w 326"/>
                <a:gd name="T7" fmla="*/ 74 h 96"/>
                <a:gd name="T8" fmla="*/ 34 w 326"/>
                <a:gd name="T9" fmla="*/ 74 h 96"/>
                <a:gd name="T10" fmla="*/ 23 w 326"/>
                <a:gd name="T11" fmla="*/ 63 h 96"/>
                <a:gd name="T12" fmla="*/ 34 w 326"/>
                <a:gd name="T13" fmla="*/ 74 h 96"/>
                <a:gd name="T14" fmla="*/ 23 w 326"/>
                <a:gd name="T15" fmla="*/ 52 h 96"/>
                <a:gd name="T16" fmla="*/ 34 w 326"/>
                <a:gd name="T17" fmla="*/ 41 h 96"/>
                <a:gd name="T18" fmla="*/ 34 w 326"/>
                <a:gd name="T19" fmla="*/ 29 h 96"/>
                <a:gd name="T20" fmla="*/ 23 w 326"/>
                <a:gd name="T21" fmla="*/ 18 h 96"/>
                <a:gd name="T22" fmla="*/ 34 w 326"/>
                <a:gd name="T23" fmla="*/ 29 h 96"/>
                <a:gd name="T24" fmla="*/ 47 w 326"/>
                <a:gd name="T25" fmla="*/ 74 h 96"/>
                <a:gd name="T26" fmla="*/ 58 w 326"/>
                <a:gd name="T27" fmla="*/ 63 h 96"/>
                <a:gd name="T28" fmla="*/ 58 w 326"/>
                <a:gd name="T29" fmla="*/ 52 h 96"/>
                <a:gd name="T30" fmla="*/ 47 w 326"/>
                <a:gd name="T31" fmla="*/ 41 h 96"/>
                <a:gd name="T32" fmla="*/ 58 w 326"/>
                <a:gd name="T33" fmla="*/ 52 h 96"/>
                <a:gd name="T34" fmla="*/ 47 w 326"/>
                <a:gd name="T35" fmla="*/ 29 h 96"/>
                <a:gd name="T36" fmla="*/ 58 w 326"/>
                <a:gd name="T37" fmla="*/ 18 h 96"/>
                <a:gd name="T38" fmla="*/ 82 w 326"/>
                <a:gd name="T39" fmla="*/ 74 h 96"/>
                <a:gd name="T40" fmla="*/ 71 w 326"/>
                <a:gd name="T41" fmla="*/ 63 h 96"/>
                <a:gd name="T42" fmla="*/ 82 w 326"/>
                <a:gd name="T43" fmla="*/ 74 h 96"/>
                <a:gd name="T44" fmla="*/ 71 w 326"/>
                <a:gd name="T45" fmla="*/ 52 h 96"/>
                <a:gd name="T46" fmla="*/ 82 w 326"/>
                <a:gd name="T47" fmla="*/ 41 h 96"/>
                <a:gd name="T48" fmla="*/ 82 w 326"/>
                <a:gd name="T49" fmla="*/ 29 h 96"/>
                <a:gd name="T50" fmla="*/ 71 w 326"/>
                <a:gd name="T51" fmla="*/ 18 h 96"/>
                <a:gd name="T52" fmla="*/ 82 w 326"/>
                <a:gd name="T53" fmla="*/ 29 h 96"/>
                <a:gd name="T54" fmla="*/ 95 w 326"/>
                <a:gd name="T55" fmla="*/ 74 h 96"/>
                <a:gd name="T56" fmla="*/ 106 w 326"/>
                <a:gd name="T57" fmla="*/ 63 h 96"/>
                <a:gd name="T58" fmla="*/ 106 w 326"/>
                <a:gd name="T59" fmla="*/ 52 h 96"/>
                <a:gd name="T60" fmla="*/ 95 w 326"/>
                <a:gd name="T61" fmla="*/ 41 h 96"/>
                <a:gd name="T62" fmla="*/ 106 w 326"/>
                <a:gd name="T63" fmla="*/ 52 h 96"/>
                <a:gd name="T64" fmla="*/ 95 w 326"/>
                <a:gd name="T65" fmla="*/ 29 h 96"/>
                <a:gd name="T66" fmla="*/ 106 w 326"/>
                <a:gd name="T67" fmla="*/ 18 h 96"/>
                <a:gd name="T68" fmla="*/ 130 w 326"/>
                <a:gd name="T69" fmla="*/ 74 h 96"/>
                <a:gd name="T70" fmla="*/ 119 w 326"/>
                <a:gd name="T71" fmla="*/ 63 h 96"/>
                <a:gd name="T72" fmla="*/ 130 w 326"/>
                <a:gd name="T73" fmla="*/ 74 h 96"/>
                <a:gd name="T74" fmla="*/ 119 w 326"/>
                <a:gd name="T75" fmla="*/ 52 h 96"/>
                <a:gd name="T76" fmla="*/ 130 w 326"/>
                <a:gd name="T77" fmla="*/ 41 h 96"/>
                <a:gd name="T78" fmla="*/ 130 w 326"/>
                <a:gd name="T79" fmla="*/ 29 h 96"/>
                <a:gd name="T80" fmla="*/ 119 w 326"/>
                <a:gd name="T81" fmla="*/ 18 h 96"/>
                <a:gd name="T82" fmla="*/ 130 w 326"/>
                <a:gd name="T83" fmla="*/ 29 h 96"/>
                <a:gd name="T84" fmla="*/ 144 w 326"/>
                <a:gd name="T85" fmla="*/ 74 h 96"/>
                <a:gd name="T86" fmla="*/ 155 w 326"/>
                <a:gd name="T87" fmla="*/ 63 h 96"/>
                <a:gd name="T88" fmla="*/ 155 w 326"/>
                <a:gd name="T89" fmla="*/ 52 h 96"/>
                <a:gd name="T90" fmla="*/ 144 w 326"/>
                <a:gd name="T91" fmla="*/ 41 h 96"/>
                <a:gd name="T92" fmla="*/ 155 w 326"/>
                <a:gd name="T93" fmla="*/ 52 h 96"/>
                <a:gd name="T94" fmla="*/ 144 w 326"/>
                <a:gd name="T95" fmla="*/ 29 h 96"/>
                <a:gd name="T96" fmla="*/ 155 w 326"/>
                <a:gd name="T97" fmla="*/ 18 h 96"/>
                <a:gd name="T98" fmla="*/ 179 w 326"/>
                <a:gd name="T99" fmla="*/ 74 h 96"/>
                <a:gd name="T100" fmla="*/ 168 w 326"/>
                <a:gd name="T101" fmla="*/ 63 h 96"/>
                <a:gd name="T102" fmla="*/ 179 w 326"/>
                <a:gd name="T103" fmla="*/ 74 h 96"/>
                <a:gd name="T104" fmla="*/ 168 w 326"/>
                <a:gd name="T105" fmla="*/ 52 h 96"/>
                <a:gd name="T106" fmla="*/ 179 w 326"/>
                <a:gd name="T107" fmla="*/ 41 h 96"/>
                <a:gd name="T108" fmla="*/ 179 w 326"/>
                <a:gd name="T109" fmla="*/ 29 h 96"/>
                <a:gd name="T110" fmla="*/ 168 w 326"/>
                <a:gd name="T111" fmla="*/ 18 h 96"/>
                <a:gd name="T112" fmla="*/ 179 w 326"/>
                <a:gd name="T113" fmla="*/ 29 h 96"/>
                <a:gd name="T114" fmla="*/ 252 w 326"/>
                <a:gd name="T115" fmla="*/ 46 h 96"/>
                <a:gd name="T116" fmla="*/ 296 w 326"/>
                <a:gd name="T117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6">
                  <a:moveTo>
                    <a:pt x="326" y="22"/>
                  </a:moveTo>
                  <a:cubicBezTo>
                    <a:pt x="326" y="10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6"/>
                    <a:pt x="21" y="96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17" y="96"/>
                    <a:pt x="326" y="86"/>
                    <a:pt x="326" y="74"/>
                  </a:cubicBezTo>
                  <a:lnTo>
                    <a:pt x="326" y="22"/>
                  </a:lnTo>
                  <a:close/>
                  <a:moveTo>
                    <a:pt x="34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34" y="63"/>
                    <a:pt x="34" y="63"/>
                    <a:pt x="34" y="63"/>
                  </a:cubicBezTo>
                  <a:lnTo>
                    <a:pt x="34" y="74"/>
                  </a:lnTo>
                  <a:close/>
                  <a:moveTo>
                    <a:pt x="34" y="5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52"/>
                  </a:lnTo>
                  <a:close/>
                  <a:moveTo>
                    <a:pt x="34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29"/>
                  </a:lnTo>
                  <a:close/>
                  <a:moveTo>
                    <a:pt x="58" y="74"/>
                  </a:moveTo>
                  <a:cubicBezTo>
                    <a:pt x="47" y="74"/>
                    <a:pt x="47" y="74"/>
                    <a:pt x="47" y="74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74"/>
                  </a:lnTo>
                  <a:close/>
                  <a:moveTo>
                    <a:pt x="58" y="52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52"/>
                  </a:lnTo>
                  <a:close/>
                  <a:moveTo>
                    <a:pt x="58" y="29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8" y="18"/>
                    <a:pt x="58" y="18"/>
                    <a:pt x="58" y="18"/>
                  </a:cubicBezTo>
                  <a:lnTo>
                    <a:pt x="58" y="29"/>
                  </a:lnTo>
                  <a:close/>
                  <a:moveTo>
                    <a:pt x="82" y="74"/>
                  </a:moveTo>
                  <a:cubicBezTo>
                    <a:pt x="71" y="74"/>
                    <a:pt x="71" y="74"/>
                    <a:pt x="71" y="74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82" y="63"/>
                    <a:pt x="82" y="63"/>
                    <a:pt x="82" y="63"/>
                  </a:cubicBezTo>
                  <a:lnTo>
                    <a:pt x="82" y="74"/>
                  </a:lnTo>
                  <a:close/>
                  <a:moveTo>
                    <a:pt x="82" y="52"/>
                  </a:moveTo>
                  <a:cubicBezTo>
                    <a:pt x="71" y="52"/>
                    <a:pt x="71" y="52"/>
                    <a:pt x="71" y="5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52"/>
                  </a:lnTo>
                  <a:close/>
                  <a:moveTo>
                    <a:pt x="82" y="29"/>
                  </a:moveTo>
                  <a:cubicBezTo>
                    <a:pt x="71" y="29"/>
                    <a:pt x="71" y="29"/>
                    <a:pt x="71" y="29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82" y="18"/>
                    <a:pt x="82" y="18"/>
                    <a:pt x="82" y="18"/>
                  </a:cubicBezTo>
                  <a:lnTo>
                    <a:pt x="82" y="29"/>
                  </a:lnTo>
                  <a:close/>
                  <a:moveTo>
                    <a:pt x="106" y="74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06" y="74"/>
                  </a:lnTo>
                  <a:close/>
                  <a:moveTo>
                    <a:pt x="106" y="52"/>
                  </a:moveTo>
                  <a:cubicBezTo>
                    <a:pt x="95" y="52"/>
                    <a:pt x="95" y="52"/>
                    <a:pt x="95" y="5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6" y="41"/>
                    <a:pt x="106" y="41"/>
                    <a:pt x="106" y="41"/>
                  </a:cubicBezTo>
                  <a:lnTo>
                    <a:pt x="106" y="52"/>
                  </a:lnTo>
                  <a:close/>
                  <a:moveTo>
                    <a:pt x="106" y="29"/>
                  </a:moveTo>
                  <a:cubicBezTo>
                    <a:pt x="95" y="29"/>
                    <a:pt x="95" y="29"/>
                    <a:pt x="95" y="2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106" y="18"/>
                    <a:pt x="106" y="18"/>
                    <a:pt x="106" y="18"/>
                  </a:cubicBezTo>
                  <a:lnTo>
                    <a:pt x="106" y="29"/>
                  </a:lnTo>
                  <a:close/>
                  <a:moveTo>
                    <a:pt x="130" y="74"/>
                  </a:moveTo>
                  <a:cubicBezTo>
                    <a:pt x="119" y="74"/>
                    <a:pt x="119" y="74"/>
                    <a:pt x="119" y="74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30" y="63"/>
                    <a:pt x="130" y="63"/>
                    <a:pt x="130" y="63"/>
                  </a:cubicBezTo>
                  <a:lnTo>
                    <a:pt x="130" y="74"/>
                  </a:lnTo>
                  <a:close/>
                  <a:moveTo>
                    <a:pt x="130" y="52"/>
                  </a:moveTo>
                  <a:cubicBezTo>
                    <a:pt x="119" y="52"/>
                    <a:pt x="119" y="52"/>
                    <a:pt x="119" y="52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30" y="52"/>
                  </a:lnTo>
                  <a:close/>
                  <a:moveTo>
                    <a:pt x="130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30" y="18"/>
                    <a:pt x="130" y="18"/>
                    <a:pt x="130" y="18"/>
                  </a:cubicBezTo>
                  <a:lnTo>
                    <a:pt x="130" y="29"/>
                  </a:lnTo>
                  <a:close/>
                  <a:moveTo>
                    <a:pt x="155" y="74"/>
                  </a:moveTo>
                  <a:cubicBezTo>
                    <a:pt x="144" y="74"/>
                    <a:pt x="144" y="74"/>
                    <a:pt x="144" y="74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55" y="63"/>
                    <a:pt x="155" y="63"/>
                    <a:pt x="155" y="63"/>
                  </a:cubicBezTo>
                  <a:lnTo>
                    <a:pt x="155" y="74"/>
                  </a:lnTo>
                  <a:close/>
                  <a:moveTo>
                    <a:pt x="155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55" y="41"/>
                    <a:pt x="155" y="41"/>
                    <a:pt x="155" y="41"/>
                  </a:cubicBezTo>
                  <a:lnTo>
                    <a:pt x="155" y="52"/>
                  </a:lnTo>
                  <a:close/>
                  <a:moveTo>
                    <a:pt x="155" y="29"/>
                  </a:moveTo>
                  <a:cubicBezTo>
                    <a:pt x="144" y="29"/>
                    <a:pt x="144" y="29"/>
                    <a:pt x="144" y="29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155" y="29"/>
                  </a:lnTo>
                  <a:close/>
                  <a:moveTo>
                    <a:pt x="179" y="74"/>
                  </a:moveTo>
                  <a:cubicBezTo>
                    <a:pt x="168" y="74"/>
                    <a:pt x="168" y="74"/>
                    <a:pt x="168" y="7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79" y="63"/>
                    <a:pt x="179" y="63"/>
                    <a:pt x="179" y="63"/>
                  </a:cubicBezTo>
                  <a:lnTo>
                    <a:pt x="179" y="74"/>
                  </a:lnTo>
                  <a:close/>
                  <a:moveTo>
                    <a:pt x="179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79" y="41"/>
                    <a:pt x="179" y="41"/>
                    <a:pt x="179" y="41"/>
                  </a:cubicBezTo>
                  <a:lnTo>
                    <a:pt x="179" y="52"/>
                  </a:lnTo>
                  <a:close/>
                  <a:moveTo>
                    <a:pt x="179" y="29"/>
                  </a:moveTo>
                  <a:cubicBezTo>
                    <a:pt x="168" y="29"/>
                    <a:pt x="168" y="29"/>
                    <a:pt x="168" y="29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179" y="29"/>
                  </a:lnTo>
                  <a:close/>
                  <a:moveTo>
                    <a:pt x="274" y="68"/>
                  </a:moveTo>
                  <a:cubicBezTo>
                    <a:pt x="262" y="68"/>
                    <a:pt x="252" y="58"/>
                    <a:pt x="252" y="46"/>
                  </a:cubicBezTo>
                  <a:cubicBezTo>
                    <a:pt x="252" y="34"/>
                    <a:pt x="262" y="24"/>
                    <a:pt x="274" y="24"/>
                  </a:cubicBezTo>
                  <a:cubicBezTo>
                    <a:pt x="286" y="24"/>
                    <a:pt x="296" y="34"/>
                    <a:pt x="296" y="46"/>
                  </a:cubicBezTo>
                  <a:cubicBezTo>
                    <a:pt x="296" y="58"/>
                    <a:pt x="286" y="68"/>
                    <a:pt x="27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5500573" y="3010697"/>
              <a:ext cx="528127" cy="156130"/>
            </a:xfrm>
            <a:custGeom>
              <a:avLst/>
              <a:gdLst>
                <a:gd name="T0" fmla="*/ 305 w 326"/>
                <a:gd name="T1" fmla="*/ 0 h 96"/>
                <a:gd name="T2" fmla="*/ 0 w 326"/>
                <a:gd name="T3" fmla="*/ 22 h 96"/>
                <a:gd name="T4" fmla="*/ 21 w 326"/>
                <a:gd name="T5" fmla="*/ 96 h 96"/>
                <a:gd name="T6" fmla="*/ 326 w 326"/>
                <a:gd name="T7" fmla="*/ 74 h 96"/>
                <a:gd name="T8" fmla="*/ 34 w 326"/>
                <a:gd name="T9" fmla="*/ 75 h 96"/>
                <a:gd name="T10" fmla="*/ 23 w 326"/>
                <a:gd name="T11" fmla="*/ 64 h 96"/>
                <a:gd name="T12" fmla="*/ 34 w 326"/>
                <a:gd name="T13" fmla="*/ 75 h 96"/>
                <a:gd name="T14" fmla="*/ 23 w 326"/>
                <a:gd name="T15" fmla="*/ 53 h 96"/>
                <a:gd name="T16" fmla="*/ 34 w 326"/>
                <a:gd name="T17" fmla="*/ 42 h 96"/>
                <a:gd name="T18" fmla="*/ 34 w 326"/>
                <a:gd name="T19" fmla="*/ 30 h 96"/>
                <a:gd name="T20" fmla="*/ 23 w 326"/>
                <a:gd name="T21" fmla="*/ 19 h 96"/>
                <a:gd name="T22" fmla="*/ 34 w 326"/>
                <a:gd name="T23" fmla="*/ 30 h 96"/>
                <a:gd name="T24" fmla="*/ 47 w 326"/>
                <a:gd name="T25" fmla="*/ 75 h 96"/>
                <a:gd name="T26" fmla="*/ 58 w 326"/>
                <a:gd name="T27" fmla="*/ 64 h 96"/>
                <a:gd name="T28" fmla="*/ 58 w 326"/>
                <a:gd name="T29" fmla="*/ 53 h 96"/>
                <a:gd name="T30" fmla="*/ 47 w 326"/>
                <a:gd name="T31" fmla="*/ 42 h 96"/>
                <a:gd name="T32" fmla="*/ 58 w 326"/>
                <a:gd name="T33" fmla="*/ 53 h 96"/>
                <a:gd name="T34" fmla="*/ 47 w 326"/>
                <a:gd name="T35" fmla="*/ 30 h 96"/>
                <a:gd name="T36" fmla="*/ 58 w 326"/>
                <a:gd name="T37" fmla="*/ 19 h 96"/>
                <a:gd name="T38" fmla="*/ 82 w 326"/>
                <a:gd name="T39" fmla="*/ 75 h 96"/>
                <a:gd name="T40" fmla="*/ 71 w 326"/>
                <a:gd name="T41" fmla="*/ 64 h 96"/>
                <a:gd name="T42" fmla="*/ 82 w 326"/>
                <a:gd name="T43" fmla="*/ 75 h 96"/>
                <a:gd name="T44" fmla="*/ 71 w 326"/>
                <a:gd name="T45" fmla="*/ 53 h 96"/>
                <a:gd name="T46" fmla="*/ 82 w 326"/>
                <a:gd name="T47" fmla="*/ 42 h 96"/>
                <a:gd name="T48" fmla="*/ 82 w 326"/>
                <a:gd name="T49" fmla="*/ 30 h 96"/>
                <a:gd name="T50" fmla="*/ 71 w 326"/>
                <a:gd name="T51" fmla="*/ 19 h 96"/>
                <a:gd name="T52" fmla="*/ 82 w 326"/>
                <a:gd name="T53" fmla="*/ 30 h 96"/>
                <a:gd name="T54" fmla="*/ 95 w 326"/>
                <a:gd name="T55" fmla="*/ 75 h 96"/>
                <a:gd name="T56" fmla="*/ 106 w 326"/>
                <a:gd name="T57" fmla="*/ 64 h 96"/>
                <a:gd name="T58" fmla="*/ 106 w 326"/>
                <a:gd name="T59" fmla="*/ 53 h 96"/>
                <a:gd name="T60" fmla="*/ 95 w 326"/>
                <a:gd name="T61" fmla="*/ 42 h 96"/>
                <a:gd name="T62" fmla="*/ 106 w 326"/>
                <a:gd name="T63" fmla="*/ 53 h 96"/>
                <a:gd name="T64" fmla="*/ 95 w 326"/>
                <a:gd name="T65" fmla="*/ 30 h 96"/>
                <a:gd name="T66" fmla="*/ 106 w 326"/>
                <a:gd name="T67" fmla="*/ 19 h 96"/>
                <a:gd name="T68" fmla="*/ 130 w 326"/>
                <a:gd name="T69" fmla="*/ 75 h 96"/>
                <a:gd name="T70" fmla="*/ 119 w 326"/>
                <a:gd name="T71" fmla="*/ 64 h 96"/>
                <a:gd name="T72" fmla="*/ 130 w 326"/>
                <a:gd name="T73" fmla="*/ 75 h 96"/>
                <a:gd name="T74" fmla="*/ 119 w 326"/>
                <a:gd name="T75" fmla="*/ 53 h 96"/>
                <a:gd name="T76" fmla="*/ 130 w 326"/>
                <a:gd name="T77" fmla="*/ 42 h 96"/>
                <a:gd name="T78" fmla="*/ 130 w 326"/>
                <a:gd name="T79" fmla="*/ 30 h 96"/>
                <a:gd name="T80" fmla="*/ 119 w 326"/>
                <a:gd name="T81" fmla="*/ 19 h 96"/>
                <a:gd name="T82" fmla="*/ 130 w 326"/>
                <a:gd name="T83" fmla="*/ 30 h 96"/>
                <a:gd name="T84" fmla="*/ 144 w 326"/>
                <a:gd name="T85" fmla="*/ 75 h 96"/>
                <a:gd name="T86" fmla="*/ 155 w 326"/>
                <a:gd name="T87" fmla="*/ 64 h 96"/>
                <a:gd name="T88" fmla="*/ 155 w 326"/>
                <a:gd name="T89" fmla="*/ 53 h 96"/>
                <a:gd name="T90" fmla="*/ 144 w 326"/>
                <a:gd name="T91" fmla="*/ 42 h 96"/>
                <a:gd name="T92" fmla="*/ 155 w 326"/>
                <a:gd name="T93" fmla="*/ 53 h 96"/>
                <a:gd name="T94" fmla="*/ 144 w 326"/>
                <a:gd name="T95" fmla="*/ 30 h 96"/>
                <a:gd name="T96" fmla="*/ 155 w 326"/>
                <a:gd name="T97" fmla="*/ 19 h 96"/>
                <a:gd name="T98" fmla="*/ 179 w 326"/>
                <a:gd name="T99" fmla="*/ 75 h 96"/>
                <a:gd name="T100" fmla="*/ 168 w 326"/>
                <a:gd name="T101" fmla="*/ 64 h 96"/>
                <a:gd name="T102" fmla="*/ 179 w 326"/>
                <a:gd name="T103" fmla="*/ 75 h 96"/>
                <a:gd name="T104" fmla="*/ 168 w 326"/>
                <a:gd name="T105" fmla="*/ 53 h 96"/>
                <a:gd name="T106" fmla="*/ 179 w 326"/>
                <a:gd name="T107" fmla="*/ 42 h 96"/>
                <a:gd name="T108" fmla="*/ 179 w 326"/>
                <a:gd name="T109" fmla="*/ 30 h 96"/>
                <a:gd name="T110" fmla="*/ 168 w 326"/>
                <a:gd name="T111" fmla="*/ 19 h 96"/>
                <a:gd name="T112" fmla="*/ 179 w 326"/>
                <a:gd name="T113" fmla="*/ 30 h 96"/>
                <a:gd name="T114" fmla="*/ 252 w 326"/>
                <a:gd name="T115" fmla="*/ 47 h 96"/>
                <a:gd name="T116" fmla="*/ 296 w 326"/>
                <a:gd name="T1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6">
                  <a:moveTo>
                    <a:pt x="326" y="22"/>
                  </a:moveTo>
                  <a:cubicBezTo>
                    <a:pt x="326" y="10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6"/>
                    <a:pt x="21" y="96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17" y="96"/>
                    <a:pt x="326" y="86"/>
                    <a:pt x="326" y="74"/>
                  </a:cubicBezTo>
                  <a:lnTo>
                    <a:pt x="326" y="22"/>
                  </a:lnTo>
                  <a:close/>
                  <a:moveTo>
                    <a:pt x="34" y="75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34" y="64"/>
                    <a:pt x="34" y="64"/>
                    <a:pt x="34" y="64"/>
                  </a:cubicBezTo>
                  <a:lnTo>
                    <a:pt x="34" y="75"/>
                  </a:lnTo>
                  <a:close/>
                  <a:moveTo>
                    <a:pt x="34" y="53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34" y="53"/>
                  </a:lnTo>
                  <a:close/>
                  <a:moveTo>
                    <a:pt x="34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34" y="30"/>
                  </a:lnTo>
                  <a:close/>
                  <a:moveTo>
                    <a:pt x="58" y="75"/>
                  </a:moveTo>
                  <a:cubicBezTo>
                    <a:pt x="47" y="75"/>
                    <a:pt x="47" y="75"/>
                    <a:pt x="47" y="7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58" y="64"/>
                    <a:pt x="58" y="64"/>
                    <a:pt x="58" y="64"/>
                  </a:cubicBezTo>
                  <a:lnTo>
                    <a:pt x="58" y="75"/>
                  </a:lnTo>
                  <a:close/>
                  <a:moveTo>
                    <a:pt x="58" y="53"/>
                  </a:moveTo>
                  <a:cubicBezTo>
                    <a:pt x="47" y="53"/>
                    <a:pt x="47" y="53"/>
                    <a:pt x="47" y="5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58" y="42"/>
                    <a:pt x="58" y="42"/>
                    <a:pt x="58" y="42"/>
                  </a:cubicBezTo>
                  <a:lnTo>
                    <a:pt x="58" y="53"/>
                  </a:lnTo>
                  <a:close/>
                  <a:moveTo>
                    <a:pt x="58" y="30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58" y="30"/>
                  </a:lnTo>
                  <a:close/>
                  <a:moveTo>
                    <a:pt x="82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82" y="64"/>
                    <a:pt x="82" y="64"/>
                    <a:pt x="82" y="64"/>
                  </a:cubicBezTo>
                  <a:lnTo>
                    <a:pt x="82" y="75"/>
                  </a:lnTo>
                  <a:close/>
                  <a:moveTo>
                    <a:pt x="82" y="53"/>
                  </a:moveTo>
                  <a:cubicBezTo>
                    <a:pt x="71" y="53"/>
                    <a:pt x="71" y="53"/>
                    <a:pt x="71" y="5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2" y="42"/>
                    <a:pt x="82" y="42"/>
                    <a:pt x="82" y="42"/>
                  </a:cubicBezTo>
                  <a:lnTo>
                    <a:pt x="82" y="53"/>
                  </a:lnTo>
                  <a:close/>
                  <a:moveTo>
                    <a:pt x="82" y="30"/>
                  </a:moveTo>
                  <a:cubicBezTo>
                    <a:pt x="71" y="30"/>
                    <a:pt x="71" y="30"/>
                    <a:pt x="71" y="3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82" y="30"/>
                  </a:lnTo>
                  <a:close/>
                  <a:moveTo>
                    <a:pt x="106" y="75"/>
                  </a:moveTo>
                  <a:cubicBezTo>
                    <a:pt x="95" y="75"/>
                    <a:pt x="95" y="75"/>
                    <a:pt x="95" y="75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75"/>
                  </a:lnTo>
                  <a:close/>
                  <a:moveTo>
                    <a:pt x="106" y="53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106" y="42"/>
                    <a:pt x="106" y="42"/>
                    <a:pt x="106" y="42"/>
                  </a:cubicBezTo>
                  <a:lnTo>
                    <a:pt x="106" y="53"/>
                  </a:lnTo>
                  <a:close/>
                  <a:moveTo>
                    <a:pt x="106" y="30"/>
                  </a:moveTo>
                  <a:cubicBezTo>
                    <a:pt x="95" y="30"/>
                    <a:pt x="95" y="30"/>
                    <a:pt x="95" y="3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6" y="30"/>
                  </a:lnTo>
                  <a:close/>
                  <a:moveTo>
                    <a:pt x="130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30" y="64"/>
                    <a:pt x="130" y="64"/>
                    <a:pt x="130" y="64"/>
                  </a:cubicBezTo>
                  <a:lnTo>
                    <a:pt x="130" y="75"/>
                  </a:lnTo>
                  <a:close/>
                  <a:moveTo>
                    <a:pt x="130" y="53"/>
                  </a:moveTo>
                  <a:cubicBezTo>
                    <a:pt x="119" y="53"/>
                    <a:pt x="119" y="53"/>
                    <a:pt x="119" y="5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30" y="42"/>
                    <a:pt x="130" y="42"/>
                    <a:pt x="130" y="42"/>
                  </a:cubicBezTo>
                  <a:lnTo>
                    <a:pt x="130" y="53"/>
                  </a:lnTo>
                  <a:close/>
                  <a:moveTo>
                    <a:pt x="130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30" y="19"/>
                    <a:pt x="130" y="19"/>
                    <a:pt x="130" y="19"/>
                  </a:cubicBezTo>
                  <a:lnTo>
                    <a:pt x="130" y="30"/>
                  </a:lnTo>
                  <a:close/>
                  <a:moveTo>
                    <a:pt x="155" y="75"/>
                  </a:moveTo>
                  <a:cubicBezTo>
                    <a:pt x="144" y="75"/>
                    <a:pt x="144" y="75"/>
                    <a:pt x="144" y="75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55" y="64"/>
                    <a:pt x="155" y="64"/>
                    <a:pt x="155" y="64"/>
                  </a:cubicBezTo>
                  <a:lnTo>
                    <a:pt x="155" y="75"/>
                  </a:lnTo>
                  <a:close/>
                  <a:moveTo>
                    <a:pt x="155" y="53"/>
                  </a:moveTo>
                  <a:cubicBezTo>
                    <a:pt x="144" y="53"/>
                    <a:pt x="144" y="53"/>
                    <a:pt x="144" y="5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55" y="42"/>
                    <a:pt x="155" y="42"/>
                    <a:pt x="155" y="42"/>
                  </a:cubicBezTo>
                  <a:lnTo>
                    <a:pt x="155" y="53"/>
                  </a:lnTo>
                  <a:close/>
                  <a:moveTo>
                    <a:pt x="155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55" y="19"/>
                    <a:pt x="155" y="19"/>
                    <a:pt x="155" y="19"/>
                  </a:cubicBezTo>
                  <a:lnTo>
                    <a:pt x="155" y="30"/>
                  </a:lnTo>
                  <a:close/>
                  <a:moveTo>
                    <a:pt x="179" y="75"/>
                  </a:moveTo>
                  <a:cubicBezTo>
                    <a:pt x="168" y="75"/>
                    <a:pt x="168" y="75"/>
                    <a:pt x="168" y="7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79" y="64"/>
                    <a:pt x="179" y="64"/>
                    <a:pt x="179" y="64"/>
                  </a:cubicBezTo>
                  <a:lnTo>
                    <a:pt x="179" y="75"/>
                  </a:lnTo>
                  <a:close/>
                  <a:moveTo>
                    <a:pt x="179" y="53"/>
                  </a:moveTo>
                  <a:cubicBezTo>
                    <a:pt x="168" y="53"/>
                    <a:pt x="168" y="53"/>
                    <a:pt x="168" y="5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79" y="42"/>
                    <a:pt x="179" y="42"/>
                    <a:pt x="179" y="42"/>
                  </a:cubicBezTo>
                  <a:lnTo>
                    <a:pt x="179" y="53"/>
                  </a:lnTo>
                  <a:close/>
                  <a:moveTo>
                    <a:pt x="179" y="30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79" y="19"/>
                    <a:pt x="179" y="19"/>
                    <a:pt x="179" y="19"/>
                  </a:cubicBezTo>
                  <a:lnTo>
                    <a:pt x="179" y="30"/>
                  </a:lnTo>
                  <a:close/>
                  <a:moveTo>
                    <a:pt x="274" y="69"/>
                  </a:moveTo>
                  <a:cubicBezTo>
                    <a:pt x="262" y="69"/>
                    <a:pt x="252" y="59"/>
                    <a:pt x="252" y="47"/>
                  </a:cubicBezTo>
                  <a:cubicBezTo>
                    <a:pt x="252" y="35"/>
                    <a:pt x="262" y="25"/>
                    <a:pt x="274" y="25"/>
                  </a:cubicBezTo>
                  <a:cubicBezTo>
                    <a:pt x="286" y="25"/>
                    <a:pt x="296" y="35"/>
                    <a:pt x="296" y="47"/>
                  </a:cubicBezTo>
                  <a:cubicBezTo>
                    <a:pt x="296" y="59"/>
                    <a:pt x="286" y="69"/>
                    <a:pt x="27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5500573" y="3177009"/>
              <a:ext cx="528127" cy="154094"/>
            </a:xfrm>
            <a:custGeom>
              <a:avLst/>
              <a:gdLst>
                <a:gd name="T0" fmla="*/ 305 w 326"/>
                <a:gd name="T1" fmla="*/ 0 h 95"/>
                <a:gd name="T2" fmla="*/ 0 w 326"/>
                <a:gd name="T3" fmla="*/ 21 h 95"/>
                <a:gd name="T4" fmla="*/ 21 w 326"/>
                <a:gd name="T5" fmla="*/ 95 h 95"/>
                <a:gd name="T6" fmla="*/ 326 w 326"/>
                <a:gd name="T7" fmla="*/ 73 h 95"/>
                <a:gd name="T8" fmla="*/ 34 w 326"/>
                <a:gd name="T9" fmla="*/ 74 h 95"/>
                <a:gd name="T10" fmla="*/ 23 w 326"/>
                <a:gd name="T11" fmla="*/ 63 h 95"/>
                <a:gd name="T12" fmla="*/ 34 w 326"/>
                <a:gd name="T13" fmla="*/ 74 h 95"/>
                <a:gd name="T14" fmla="*/ 23 w 326"/>
                <a:gd name="T15" fmla="*/ 52 h 95"/>
                <a:gd name="T16" fmla="*/ 34 w 326"/>
                <a:gd name="T17" fmla="*/ 41 h 95"/>
                <a:gd name="T18" fmla="*/ 34 w 326"/>
                <a:gd name="T19" fmla="*/ 30 h 95"/>
                <a:gd name="T20" fmla="*/ 23 w 326"/>
                <a:gd name="T21" fmla="*/ 18 h 95"/>
                <a:gd name="T22" fmla="*/ 34 w 326"/>
                <a:gd name="T23" fmla="*/ 30 h 95"/>
                <a:gd name="T24" fmla="*/ 47 w 326"/>
                <a:gd name="T25" fmla="*/ 74 h 95"/>
                <a:gd name="T26" fmla="*/ 58 w 326"/>
                <a:gd name="T27" fmla="*/ 63 h 95"/>
                <a:gd name="T28" fmla="*/ 58 w 326"/>
                <a:gd name="T29" fmla="*/ 52 h 95"/>
                <a:gd name="T30" fmla="*/ 47 w 326"/>
                <a:gd name="T31" fmla="*/ 41 h 95"/>
                <a:gd name="T32" fmla="*/ 58 w 326"/>
                <a:gd name="T33" fmla="*/ 52 h 95"/>
                <a:gd name="T34" fmla="*/ 47 w 326"/>
                <a:gd name="T35" fmla="*/ 30 h 95"/>
                <a:gd name="T36" fmla="*/ 58 w 326"/>
                <a:gd name="T37" fmla="*/ 18 h 95"/>
                <a:gd name="T38" fmla="*/ 82 w 326"/>
                <a:gd name="T39" fmla="*/ 74 h 95"/>
                <a:gd name="T40" fmla="*/ 71 w 326"/>
                <a:gd name="T41" fmla="*/ 63 h 95"/>
                <a:gd name="T42" fmla="*/ 82 w 326"/>
                <a:gd name="T43" fmla="*/ 74 h 95"/>
                <a:gd name="T44" fmla="*/ 71 w 326"/>
                <a:gd name="T45" fmla="*/ 52 h 95"/>
                <a:gd name="T46" fmla="*/ 82 w 326"/>
                <a:gd name="T47" fmla="*/ 41 h 95"/>
                <a:gd name="T48" fmla="*/ 82 w 326"/>
                <a:gd name="T49" fmla="*/ 30 h 95"/>
                <a:gd name="T50" fmla="*/ 71 w 326"/>
                <a:gd name="T51" fmla="*/ 18 h 95"/>
                <a:gd name="T52" fmla="*/ 82 w 326"/>
                <a:gd name="T53" fmla="*/ 30 h 95"/>
                <a:gd name="T54" fmla="*/ 95 w 326"/>
                <a:gd name="T55" fmla="*/ 74 h 95"/>
                <a:gd name="T56" fmla="*/ 106 w 326"/>
                <a:gd name="T57" fmla="*/ 63 h 95"/>
                <a:gd name="T58" fmla="*/ 106 w 326"/>
                <a:gd name="T59" fmla="*/ 52 h 95"/>
                <a:gd name="T60" fmla="*/ 95 w 326"/>
                <a:gd name="T61" fmla="*/ 41 h 95"/>
                <a:gd name="T62" fmla="*/ 106 w 326"/>
                <a:gd name="T63" fmla="*/ 52 h 95"/>
                <a:gd name="T64" fmla="*/ 95 w 326"/>
                <a:gd name="T65" fmla="*/ 30 h 95"/>
                <a:gd name="T66" fmla="*/ 106 w 326"/>
                <a:gd name="T67" fmla="*/ 18 h 95"/>
                <a:gd name="T68" fmla="*/ 130 w 326"/>
                <a:gd name="T69" fmla="*/ 74 h 95"/>
                <a:gd name="T70" fmla="*/ 119 w 326"/>
                <a:gd name="T71" fmla="*/ 63 h 95"/>
                <a:gd name="T72" fmla="*/ 130 w 326"/>
                <a:gd name="T73" fmla="*/ 74 h 95"/>
                <a:gd name="T74" fmla="*/ 119 w 326"/>
                <a:gd name="T75" fmla="*/ 52 h 95"/>
                <a:gd name="T76" fmla="*/ 130 w 326"/>
                <a:gd name="T77" fmla="*/ 41 h 95"/>
                <a:gd name="T78" fmla="*/ 130 w 326"/>
                <a:gd name="T79" fmla="*/ 30 h 95"/>
                <a:gd name="T80" fmla="*/ 119 w 326"/>
                <a:gd name="T81" fmla="*/ 18 h 95"/>
                <a:gd name="T82" fmla="*/ 130 w 326"/>
                <a:gd name="T83" fmla="*/ 30 h 95"/>
                <a:gd name="T84" fmla="*/ 144 w 326"/>
                <a:gd name="T85" fmla="*/ 74 h 95"/>
                <a:gd name="T86" fmla="*/ 155 w 326"/>
                <a:gd name="T87" fmla="*/ 63 h 95"/>
                <a:gd name="T88" fmla="*/ 155 w 326"/>
                <a:gd name="T89" fmla="*/ 52 h 95"/>
                <a:gd name="T90" fmla="*/ 144 w 326"/>
                <a:gd name="T91" fmla="*/ 41 h 95"/>
                <a:gd name="T92" fmla="*/ 155 w 326"/>
                <a:gd name="T93" fmla="*/ 52 h 95"/>
                <a:gd name="T94" fmla="*/ 144 w 326"/>
                <a:gd name="T95" fmla="*/ 30 h 95"/>
                <a:gd name="T96" fmla="*/ 155 w 326"/>
                <a:gd name="T97" fmla="*/ 18 h 95"/>
                <a:gd name="T98" fmla="*/ 179 w 326"/>
                <a:gd name="T99" fmla="*/ 74 h 95"/>
                <a:gd name="T100" fmla="*/ 168 w 326"/>
                <a:gd name="T101" fmla="*/ 63 h 95"/>
                <a:gd name="T102" fmla="*/ 179 w 326"/>
                <a:gd name="T103" fmla="*/ 74 h 95"/>
                <a:gd name="T104" fmla="*/ 168 w 326"/>
                <a:gd name="T105" fmla="*/ 52 h 95"/>
                <a:gd name="T106" fmla="*/ 179 w 326"/>
                <a:gd name="T107" fmla="*/ 41 h 95"/>
                <a:gd name="T108" fmla="*/ 179 w 326"/>
                <a:gd name="T109" fmla="*/ 30 h 95"/>
                <a:gd name="T110" fmla="*/ 168 w 326"/>
                <a:gd name="T111" fmla="*/ 18 h 95"/>
                <a:gd name="T112" fmla="*/ 179 w 326"/>
                <a:gd name="T113" fmla="*/ 30 h 95"/>
                <a:gd name="T114" fmla="*/ 252 w 326"/>
                <a:gd name="T115" fmla="*/ 46 h 95"/>
                <a:gd name="T116" fmla="*/ 296 w 326"/>
                <a:gd name="T117" fmla="*/ 4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5">
                  <a:moveTo>
                    <a:pt x="326" y="21"/>
                  </a:moveTo>
                  <a:cubicBezTo>
                    <a:pt x="326" y="9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5"/>
                    <a:pt x="9" y="95"/>
                    <a:pt x="21" y="95"/>
                  </a:cubicBezTo>
                  <a:cubicBezTo>
                    <a:pt x="305" y="95"/>
                    <a:pt x="305" y="95"/>
                    <a:pt x="305" y="95"/>
                  </a:cubicBezTo>
                  <a:cubicBezTo>
                    <a:pt x="317" y="95"/>
                    <a:pt x="326" y="85"/>
                    <a:pt x="326" y="73"/>
                  </a:cubicBezTo>
                  <a:lnTo>
                    <a:pt x="326" y="21"/>
                  </a:lnTo>
                  <a:close/>
                  <a:moveTo>
                    <a:pt x="34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34" y="63"/>
                    <a:pt x="34" y="63"/>
                    <a:pt x="34" y="63"/>
                  </a:cubicBezTo>
                  <a:lnTo>
                    <a:pt x="34" y="74"/>
                  </a:lnTo>
                  <a:close/>
                  <a:moveTo>
                    <a:pt x="34" y="5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52"/>
                  </a:lnTo>
                  <a:close/>
                  <a:moveTo>
                    <a:pt x="34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0"/>
                  </a:lnTo>
                  <a:close/>
                  <a:moveTo>
                    <a:pt x="58" y="74"/>
                  </a:moveTo>
                  <a:cubicBezTo>
                    <a:pt x="47" y="74"/>
                    <a:pt x="47" y="74"/>
                    <a:pt x="47" y="74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74"/>
                  </a:lnTo>
                  <a:close/>
                  <a:moveTo>
                    <a:pt x="58" y="52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52"/>
                  </a:lnTo>
                  <a:close/>
                  <a:moveTo>
                    <a:pt x="58" y="30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8" y="18"/>
                    <a:pt x="58" y="18"/>
                    <a:pt x="58" y="18"/>
                  </a:cubicBezTo>
                  <a:lnTo>
                    <a:pt x="58" y="30"/>
                  </a:lnTo>
                  <a:close/>
                  <a:moveTo>
                    <a:pt x="82" y="74"/>
                  </a:moveTo>
                  <a:cubicBezTo>
                    <a:pt x="71" y="74"/>
                    <a:pt x="71" y="74"/>
                    <a:pt x="71" y="74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82" y="63"/>
                    <a:pt x="82" y="63"/>
                    <a:pt x="82" y="63"/>
                  </a:cubicBezTo>
                  <a:lnTo>
                    <a:pt x="82" y="74"/>
                  </a:lnTo>
                  <a:close/>
                  <a:moveTo>
                    <a:pt x="82" y="52"/>
                  </a:moveTo>
                  <a:cubicBezTo>
                    <a:pt x="71" y="52"/>
                    <a:pt x="71" y="52"/>
                    <a:pt x="71" y="5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52"/>
                  </a:lnTo>
                  <a:close/>
                  <a:moveTo>
                    <a:pt x="82" y="30"/>
                  </a:moveTo>
                  <a:cubicBezTo>
                    <a:pt x="71" y="30"/>
                    <a:pt x="71" y="30"/>
                    <a:pt x="71" y="30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82" y="18"/>
                    <a:pt x="82" y="18"/>
                    <a:pt x="82" y="18"/>
                  </a:cubicBezTo>
                  <a:lnTo>
                    <a:pt x="82" y="30"/>
                  </a:lnTo>
                  <a:close/>
                  <a:moveTo>
                    <a:pt x="106" y="74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06" y="74"/>
                  </a:lnTo>
                  <a:close/>
                  <a:moveTo>
                    <a:pt x="106" y="52"/>
                  </a:moveTo>
                  <a:cubicBezTo>
                    <a:pt x="95" y="52"/>
                    <a:pt x="95" y="52"/>
                    <a:pt x="95" y="5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6" y="41"/>
                    <a:pt x="106" y="41"/>
                    <a:pt x="106" y="41"/>
                  </a:cubicBezTo>
                  <a:lnTo>
                    <a:pt x="106" y="52"/>
                  </a:lnTo>
                  <a:close/>
                  <a:moveTo>
                    <a:pt x="106" y="30"/>
                  </a:moveTo>
                  <a:cubicBezTo>
                    <a:pt x="95" y="30"/>
                    <a:pt x="95" y="30"/>
                    <a:pt x="95" y="3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106" y="18"/>
                    <a:pt x="106" y="18"/>
                    <a:pt x="106" y="18"/>
                  </a:cubicBezTo>
                  <a:lnTo>
                    <a:pt x="106" y="30"/>
                  </a:lnTo>
                  <a:close/>
                  <a:moveTo>
                    <a:pt x="130" y="74"/>
                  </a:moveTo>
                  <a:cubicBezTo>
                    <a:pt x="119" y="74"/>
                    <a:pt x="119" y="74"/>
                    <a:pt x="119" y="74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30" y="63"/>
                    <a:pt x="130" y="63"/>
                    <a:pt x="130" y="63"/>
                  </a:cubicBezTo>
                  <a:lnTo>
                    <a:pt x="130" y="74"/>
                  </a:lnTo>
                  <a:close/>
                  <a:moveTo>
                    <a:pt x="130" y="52"/>
                  </a:moveTo>
                  <a:cubicBezTo>
                    <a:pt x="119" y="52"/>
                    <a:pt x="119" y="52"/>
                    <a:pt x="119" y="52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30" y="52"/>
                  </a:lnTo>
                  <a:close/>
                  <a:moveTo>
                    <a:pt x="130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30" y="18"/>
                    <a:pt x="130" y="18"/>
                    <a:pt x="130" y="18"/>
                  </a:cubicBezTo>
                  <a:lnTo>
                    <a:pt x="130" y="30"/>
                  </a:lnTo>
                  <a:close/>
                  <a:moveTo>
                    <a:pt x="155" y="74"/>
                  </a:moveTo>
                  <a:cubicBezTo>
                    <a:pt x="144" y="74"/>
                    <a:pt x="144" y="74"/>
                    <a:pt x="144" y="74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55" y="63"/>
                    <a:pt x="155" y="63"/>
                    <a:pt x="155" y="63"/>
                  </a:cubicBezTo>
                  <a:lnTo>
                    <a:pt x="155" y="74"/>
                  </a:lnTo>
                  <a:close/>
                  <a:moveTo>
                    <a:pt x="155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55" y="41"/>
                    <a:pt x="155" y="41"/>
                    <a:pt x="155" y="41"/>
                  </a:cubicBezTo>
                  <a:lnTo>
                    <a:pt x="155" y="52"/>
                  </a:lnTo>
                  <a:close/>
                  <a:moveTo>
                    <a:pt x="155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155" y="30"/>
                  </a:lnTo>
                  <a:close/>
                  <a:moveTo>
                    <a:pt x="179" y="74"/>
                  </a:moveTo>
                  <a:cubicBezTo>
                    <a:pt x="168" y="74"/>
                    <a:pt x="168" y="74"/>
                    <a:pt x="168" y="7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79" y="63"/>
                    <a:pt x="179" y="63"/>
                    <a:pt x="179" y="63"/>
                  </a:cubicBezTo>
                  <a:lnTo>
                    <a:pt x="179" y="74"/>
                  </a:lnTo>
                  <a:close/>
                  <a:moveTo>
                    <a:pt x="179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79" y="41"/>
                    <a:pt x="179" y="41"/>
                    <a:pt x="179" y="41"/>
                  </a:cubicBezTo>
                  <a:lnTo>
                    <a:pt x="179" y="52"/>
                  </a:lnTo>
                  <a:close/>
                  <a:moveTo>
                    <a:pt x="179" y="30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179" y="30"/>
                  </a:lnTo>
                  <a:close/>
                  <a:moveTo>
                    <a:pt x="274" y="68"/>
                  </a:moveTo>
                  <a:cubicBezTo>
                    <a:pt x="262" y="68"/>
                    <a:pt x="252" y="58"/>
                    <a:pt x="252" y="46"/>
                  </a:cubicBezTo>
                  <a:cubicBezTo>
                    <a:pt x="252" y="34"/>
                    <a:pt x="262" y="24"/>
                    <a:pt x="274" y="24"/>
                  </a:cubicBezTo>
                  <a:cubicBezTo>
                    <a:pt x="286" y="24"/>
                    <a:pt x="296" y="34"/>
                    <a:pt x="296" y="46"/>
                  </a:cubicBezTo>
                  <a:cubicBezTo>
                    <a:pt x="296" y="58"/>
                    <a:pt x="286" y="68"/>
                    <a:pt x="27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" name="On-prem - BG"/>
          <p:cNvSpPr/>
          <p:nvPr/>
        </p:nvSpPr>
        <p:spPr bwMode="auto">
          <a:xfrm>
            <a:off x="525693" y="1325563"/>
            <a:ext cx="2526479" cy="3354385"/>
          </a:xfrm>
          <a:prstGeom prst="rect">
            <a:avLst/>
          </a:prstGeom>
          <a:solidFill>
            <a:srgbClr val="003C6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91219" bIns="45609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0478" fontAlgn="base">
              <a:lnSpc>
                <a:spcPct val="90000"/>
              </a:lnSpc>
              <a:spcBef>
                <a:spcPct val="0"/>
              </a:spcBef>
              <a:spcAft>
                <a:spcPts val="610"/>
              </a:spcAft>
            </a:pPr>
            <a:r>
              <a:rPr lang="en-US" sz="1796" kern="0" dirty="0"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</a:rPr>
              <a:t>On-premises</a:t>
            </a:r>
          </a:p>
          <a:p>
            <a:pPr algn="ctr" defTabSz="930478" fontAlgn="base">
              <a:lnSpc>
                <a:spcPct val="90000"/>
              </a:lnSpc>
              <a:spcBef>
                <a:spcPct val="0"/>
              </a:spcBef>
              <a:spcAft>
                <a:spcPts val="610"/>
              </a:spcAft>
            </a:pPr>
            <a:r>
              <a:rPr lang="en-US" sz="1796" kern="0" dirty="0"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</a:rPr>
              <a:t>servers</a:t>
            </a:r>
          </a:p>
        </p:txBody>
      </p:sp>
      <p:sp>
        <p:nvSpPr>
          <p:cNvPr id="7" name="On-prem - Oval"/>
          <p:cNvSpPr/>
          <p:nvPr/>
        </p:nvSpPr>
        <p:spPr bwMode="auto">
          <a:xfrm>
            <a:off x="881492" y="1651389"/>
            <a:ext cx="1814876" cy="1814876"/>
          </a:xfrm>
          <a:prstGeom prst="ellipse">
            <a:avLst/>
          </a:prstGeom>
          <a:solidFill>
            <a:srgbClr val="0078D7"/>
          </a:solidFill>
          <a:ln w="984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388" tIns="145910" rIns="182388" bIns="14591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99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On-prem - Icon"/>
          <p:cNvGrpSpPr>
            <a:grpSpLocks noChangeAspect="1"/>
          </p:cNvGrpSpPr>
          <p:nvPr/>
        </p:nvGrpSpPr>
        <p:grpSpPr>
          <a:xfrm>
            <a:off x="1316662" y="2124192"/>
            <a:ext cx="944540" cy="869270"/>
            <a:chOff x="5500573" y="2845062"/>
            <a:chExt cx="528127" cy="486041"/>
          </a:xfrm>
          <a:solidFill>
            <a:srgbClr val="FFFFFF"/>
          </a:solidFill>
        </p:grpSpPr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5500573" y="2845062"/>
              <a:ext cx="528127" cy="155452"/>
            </a:xfrm>
            <a:custGeom>
              <a:avLst/>
              <a:gdLst>
                <a:gd name="T0" fmla="*/ 305 w 326"/>
                <a:gd name="T1" fmla="*/ 0 h 96"/>
                <a:gd name="T2" fmla="*/ 0 w 326"/>
                <a:gd name="T3" fmla="*/ 22 h 96"/>
                <a:gd name="T4" fmla="*/ 21 w 326"/>
                <a:gd name="T5" fmla="*/ 96 h 96"/>
                <a:gd name="T6" fmla="*/ 326 w 326"/>
                <a:gd name="T7" fmla="*/ 74 h 96"/>
                <a:gd name="T8" fmla="*/ 34 w 326"/>
                <a:gd name="T9" fmla="*/ 74 h 96"/>
                <a:gd name="T10" fmla="*/ 23 w 326"/>
                <a:gd name="T11" fmla="*/ 63 h 96"/>
                <a:gd name="T12" fmla="*/ 34 w 326"/>
                <a:gd name="T13" fmla="*/ 74 h 96"/>
                <a:gd name="T14" fmla="*/ 23 w 326"/>
                <a:gd name="T15" fmla="*/ 52 h 96"/>
                <a:gd name="T16" fmla="*/ 34 w 326"/>
                <a:gd name="T17" fmla="*/ 41 h 96"/>
                <a:gd name="T18" fmla="*/ 34 w 326"/>
                <a:gd name="T19" fmla="*/ 29 h 96"/>
                <a:gd name="T20" fmla="*/ 23 w 326"/>
                <a:gd name="T21" fmla="*/ 18 h 96"/>
                <a:gd name="T22" fmla="*/ 34 w 326"/>
                <a:gd name="T23" fmla="*/ 29 h 96"/>
                <a:gd name="T24" fmla="*/ 47 w 326"/>
                <a:gd name="T25" fmla="*/ 74 h 96"/>
                <a:gd name="T26" fmla="*/ 58 w 326"/>
                <a:gd name="T27" fmla="*/ 63 h 96"/>
                <a:gd name="T28" fmla="*/ 58 w 326"/>
                <a:gd name="T29" fmla="*/ 52 h 96"/>
                <a:gd name="T30" fmla="*/ 47 w 326"/>
                <a:gd name="T31" fmla="*/ 41 h 96"/>
                <a:gd name="T32" fmla="*/ 58 w 326"/>
                <a:gd name="T33" fmla="*/ 52 h 96"/>
                <a:gd name="T34" fmla="*/ 47 w 326"/>
                <a:gd name="T35" fmla="*/ 29 h 96"/>
                <a:gd name="T36" fmla="*/ 58 w 326"/>
                <a:gd name="T37" fmla="*/ 18 h 96"/>
                <a:gd name="T38" fmla="*/ 82 w 326"/>
                <a:gd name="T39" fmla="*/ 74 h 96"/>
                <a:gd name="T40" fmla="*/ 71 w 326"/>
                <a:gd name="T41" fmla="*/ 63 h 96"/>
                <a:gd name="T42" fmla="*/ 82 w 326"/>
                <a:gd name="T43" fmla="*/ 74 h 96"/>
                <a:gd name="T44" fmla="*/ 71 w 326"/>
                <a:gd name="T45" fmla="*/ 52 h 96"/>
                <a:gd name="T46" fmla="*/ 82 w 326"/>
                <a:gd name="T47" fmla="*/ 41 h 96"/>
                <a:gd name="T48" fmla="*/ 82 w 326"/>
                <a:gd name="T49" fmla="*/ 29 h 96"/>
                <a:gd name="T50" fmla="*/ 71 w 326"/>
                <a:gd name="T51" fmla="*/ 18 h 96"/>
                <a:gd name="T52" fmla="*/ 82 w 326"/>
                <a:gd name="T53" fmla="*/ 29 h 96"/>
                <a:gd name="T54" fmla="*/ 95 w 326"/>
                <a:gd name="T55" fmla="*/ 74 h 96"/>
                <a:gd name="T56" fmla="*/ 106 w 326"/>
                <a:gd name="T57" fmla="*/ 63 h 96"/>
                <a:gd name="T58" fmla="*/ 106 w 326"/>
                <a:gd name="T59" fmla="*/ 52 h 96"/>
                <a:gd name="T60" fmla="*/ 95 w 326"/>
                <a:gd name="T61" fmla="*/ 41 h 96"/>
                <a:gd name="T62" fmla="*/ 106 w 326"/>
                <a:gd name="T63" fmla="*/ 52 h 96"/>
                <a:gd name="T64" fmla="*/ 95 w 326"/>
                <a:gd name="T65" fmla="*/ 29 h 96"/>
                <a:gd name="T66" fmla="*/ 106 w 326"/>
                <a:gd name="T67" fmla="*/ 18 h 96"/>
                <a:gd name="T68" fmla="*/ 130 w 326"/>
                <a:gd name="T69" fmla="*/ 74 h 96"/>
                <a:gd name="T70" fmla="*/ 119 w 326"/>
                <a:gd name="T71" fmla="*/ 63 h 96"/>
                <a:gd name="T72" fmla="*/ 130 w 326"/>
                <a:gd name="T73" fmla="*/ 74 h 96"/>
                <a:gd name="T74" fmla="*/ 119 w 326"/>
                <a:gd name="T75" fmla="*/ 52 h 96"/>
                <a:gd name="T76" fmla="*/ 130 w 326"/>
                <a:gd name="T77" fmla="*/ 41 h 96"/>
                <a:gd name="T78" fmla="*/ 130 w 326"/>
                <a:gd name="T79" fmla="*/ 29 h 96"/>
                <a:gd name="T80" fmla="*/ 119 w 326"/>
                <a:gd name="T81" fmla="*/ 18 h 96"/>
                <a:gd name="T82" fmla="*/ 130 w 326"/>
                <a:gd name="T83" fmla="*/ 29 h 96"/>
                <a:gd name="T84" fmla="*/ 144 w 326"/>
                <a:gd name="T85" fmla="*/ 74 h 96"/>
                <a:gd name="T86" fmla="*/ 155 w 326"/>
                <a:gd name="T87" fmla="*/ 63 h 96"/>
                <a:gd name="T88" fmla="*/ 155 w 326"/>
                <a:gd name="T89" fmla="*/ 52 h 96"/>
                <a:gd name="T90" fmla="*/ 144 w 326"/>
                <a:gd name="T91" fmla="*/ 41 h 96"/>
                <a:gd name="T92" fmla="*/ 155 w 326"/>
                <a:gd name="T93" fmla="*/ 52 h 96"/>
                <a:gd name="T94" fmla="*/ 144 w 326"/>
                <a:gd name="T95" fmla="*/ 29 h 96"/>
                <a:gd name="T96" fmla="*/ 155 w 326"/>
                <a:gd name="T97" fmla="*/ 18 h 96"/>
                <a:gd name="T98" fmla="*/ 179 w 326"/>
                <a:gd name="T99" fmla="*/ 74 h 96"/>
                <a:gd name="T100" fmla="*/ 168 w 326"/>
                <a:gd name="T101" fmla="*/ 63 h 96"/>
                <a:gd name="T102" fmla="*/ 179 w 326"/>
                <a:gd name="T103" fmla="*/ 74 h 96"/>
                <a:gd name="T104" fmla="*/ 168 w 326"/>
                <a:gd name="T105" fmla="*/ 52 h 96"/>
                <a:gd name="T106" fmla="*/ 179 w 326"/>
                <a:gd name="T107" fmla="*/ 41 h 96"/>
                <a:gd name="T108" fmla="*/ 179 w 326"/>
                <a:gd name="T109" fmla="*/ 29 h 96"/>
                <a:gd name="T110" fmla="*/ 168 w 326"/>
                <a:gd name="T111" fmla="*/ 18 h 96"/>
                <a:gd name="T112" fmla="*/ 179 w 326"/>
                <a:gd name="T113" fmla="*/ 29 h 96"/>
                <a:gd name="T114" fmla="*/ 252 w 326"/>
                <a:gd name="T115" fmla="*/ 46 h 96"/>
                <a:gd name="T116" fmla="*/ 296 w 326"/>
                <a:gd name="T117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6">
                  <a:moveTo>
                    <a:pt x="326" y="22"/>
                  </a:moveTo>
                  <a:cubicBezTo>
                    <a:pt x="326" y="10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6"/>
                    <a:pt x="21" y="96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17" y="96"/>
                    <a:pt x="326" y="86"/>
                    <a:pt x="326" y="74"/>
                  </a:cubicBezTo>
                  <a:lnTo>
                    <a:pt x="326" y="22"/>
                  </a:lnTo>
                  <a:close/>
                  <a:moveTo>
                    <a:pt x="34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34" y="63"/>
                    <a:pt x="34" y="63"/>
                    <a:pt x="34" y="63"/>
                  </a:cubicBezTo>
                  <a:lnTo>
                    <a:pt x="34" y="74"/>
                  </a:lnTo>
                  <a:close/>
                  <a:moveTo>
                    <a:pt x="34" y="5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52"/>
                  </a:lnTo>
                  <a:close/>
                  <a:moveTo>
                    <a:pt x="34" y="29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29"/>
                  </a:lnTo>
                  <a:close/>
                  <a:moveTo>
                    <a:pt x="58" y="74"/>
                  </a:moveTo>
                  <a:cubicBezTo>
                    <a:pt x="47" y="74"/>
                    <a:pt x="47" y="74"/>
                    <a:pt x="47" y="74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74"/>
                  </a:lnTo>
                  <a:close/>
                  <a:moveTo>
                    <a:pt x="58" y="52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52"/>
                  </a:lnTo>
                  <a:close/>
                  <a:moveTo>
                    <a:pt x="58" y="29"/>
                  </a:moveTo>
                  <a:cubicBezTo>
                    <a:pt x="47" y="29"/>
                    <a:pt x="47" y="29"/>
                    <a:pt x="47" y="29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8" y="18"/>
                    <a:pt x="58" y="18"/>
                    <a:pt x="58" y="18"/>
                  </a:cubicBezTo>
                  <a:lnTo>
                    <a:pt x="58" y="29"/>
                  </a:lnTo>
                  <a:close/>
                  <a:moveTo>
                    <a:pt x="82" y="74"/>
                  </a:moveTo>
                  <a:cubicBezTo>
                    <a:pt x="71" y="74"/>
                    <a:pt x="71" y="74"/>
                    <a:pt x="71" y="74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82" y="63"/>
                    <a:pt x="82" y="63"/>
                    <a:pt x="82" y="63"/>
                  </a:cubicBezTo>
                  <a:lnTo>
                    <a:pt x="82" y="74"/>
                  </a:lnTo>
                  <a:close/>
                  <a:moveTo>
                    <a:pt x="82" y="52"/>
                  </a:moveTo>
                  <a:cubicBezTo>
                    <a:pt x="71" y="52"/>
                    <a:pt x="71" y="52"/>
                    <a:pt x="71" y="5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52"/>
                  </a:lnTo>
                  <a:close/>
                  <a:moveTo>
                    <a:pt x="82" y="29"/>
                  </a:moveTo>
                  <a:cubicBezTo>
                    <a:pt x="71" y="29"/>
                    <a:pt x="71" y="29"/>
                    <a:pt x="71" y="29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82" y="18"/>
                    <a:pt x="82" y="18"/>
                    <a:pt x="82" y="18"/>
                  </a:cubicBezTo>
                  <a:lnTo>
                    <a:pt x="82" y="29"/>
                  </a:lnTo>
                  <a:close/>
                  <a:moveTo>
                    <a:pt x="106" y="74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06" y="74"/>
                  </a:lnTo>
                  <a:close/>
                  <a:moveTo>
                    <a:pt x="106" y="52"/>
                  </a:moveTo>
                  <a:cubicBezTo>
                    <a:pt x="95" y="52"/>
                    <a:pt x="95" y="52"/>
                    <a:pt x="95" y="5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6" y="41"/>
                    <a:pt x="106" y="41"/>
                    <a:pt x="106" y="41"/>
                  </a:cubicBezTo>
                  <a:lnTo>
                    <a:pt x="106" y="52"/>
                  </a:lnTo>
                  <a:close/>
                  <a:moveTo>
                    <a:pt x="106" y="29"/>
                  </a:moveTo>
                  <a:cubicBezTo>
                    <a:pt x="95" y="29"/>
                    <a:pt x="95" y="29"/>
                    <a:pt x="95" y="2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106" y="18"/>
                    <a:pt x="106" y="18"/>
                    <a:pt x="106" y="18"/>
                  </a:cubicBezTo>
                  <a:lnTo>
                    <a:pt x="106" y="29"/>
                  </a:lnTo>
                  <a:close/>
                  <a:moveTo>
                    <a:pt x="130" y="74"/>
                  </a:moveTo>
                  <a:cubicBezTo>
                    <a:pt x="119" y="74"/>
                    <a:pt x="119" y="74"/>
                    <a:pt x="119" y="74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30" y="63"/>
                    <a:pt x="130" y="63"/>
                    <a:pt x="130" y="63"/>
                  </a:cubicBezTo>
                  <a:lnTo>
                    <a:pt x="130" y="74"/>
                  </a:lnTo>
                  <a:close/>
                  <a:moveTo>
                    <a:pt x="130" y="52"/>
                  </a:moveTo>
                  <a:cubicBezTo>
                    <a:pt x="119" y="52"/>
                    <a:pt x="119" y="52"/>
                    <a:pt x="119" y="52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30" y="52"/>
                  </a:lnTo>
                  <a:close/>
                  <a:moveTo>
                    <a:pt x="130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30" y="18"/>
                    <a:pt x="130" y="18"/>
                    <a:pt x="130" y="18"/>
                  </a:cubicBezTo>
                  <a:lnTo>
                    <a:pt x="130" y="29"/>
                  </a:lnTo>
                  <a:close/>
                  <a:moveTo>
                    <a:pt x="155" y="74"/>
                  </a:moveTo>
                  <a:cubicBezTo>
                    <a:pt x="144" y="74"/>
                    <a:pt x="144" y="74"/>
                    <a:pt x="144" y="74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55" y="63"/>
                    <a:pt x="155" y="63"/>
                    <a:pt x="155" y="63"/>
                  </a:cubicBezTo>
                  <a:lnTo>
                    <a:pt x="155" y="74"/>
                  </a:lnTo>
                  <a:close/>
                  <a:moveTo>
                    <a:pt x="155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55" y="41"/>
                    <a:pt x="155" y="41"/>
                    <a:pt x="155" y="41"/>
                  </a:cubicBezTo>
                  <a:lnTo>
                    <a:pt x="155" y="52"/>
                  </a:lnTo>
                  <a:close/>
                  <a:moveTo>
                    <a:pt x="155" y="29"/>
                  </a:moveTo>
                  <a:cubicBezTo>
                    <a:pt x="144" y="29"/>
                    <a:pt x="144" y="29"/>
                    <a:pt x="144" y="29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155" y="29"/>
                  </a:lnTo>
                  <a:close/>
                  <a:moveTo>
                    <a:pt x="179" y="74"/>
                  </a:moveTo>
                  <a:cubicBezTo>
                    <a:pt x="168" y="74"/>
                    <a:pt x="168" y="74"/>
                    <a:pt x="168" y="7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79" y="63"/>
                    <a:pt x="179" y="63"/>
                    <a:pt x="179" y="63"/>
                  </a:cubicBezTo>
                  <a:lnTo>
                    <a:pt x="179" y="74"/>
                  </a:lnTo>
                  <a:close/>
                  <a:moveTo>
                    <a:pt x="179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79" y="41"/>
                    <a:pt x="179" y="41"/>
                    <a:pt x="179" y="41"/>
                  </a:cubicBezTo>
                  <a:lnTo>
                    <a:pt x="179" y="52"/>
                  </a:lnTo>
                  <a:close/>
                  <a:moveTo>
                    <a:pt x="179" y="29"/>
                  </a:moveTo>
                  <a:cubicBezTo>
                    <a:pt x="168" y="29"/>
                    <a:pt x="168" y="29"/>
                    <a:pt x="168" y="29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179" y="29"/>
                  </a:lnTo>
                  <a:close/>
                  <a:moveTo>
                    <a:pt x="274" y="68"/>
                  </a:moveTo>
                  <a:cubicBezTo>
                    <a:pt x="262" y="68"/>
                    <a:pt x="252" y="58"/>
                    <a:pt x="252" y="46"/>
                  </a:cubicBezTo>
                  <a:cubicBezTo>
                    <a:pt x="252" y="34"/>
                    <a:pt x="262" y="24"/>
                    <a:pt x="274" y="24"/>
                  </a:cubicBezTo>
                  <a:cubicBezTo>
                    <a:pt x="286" y="24"/>
                    <a:pt x="296" y="34"/>
                    <a:pt x="296" y="46"/>
                  </a:cubicBezTo>
                  <a:cubicBezTo>
                    <a:pt x="296" y="58"/>
                    <a:pt x="286" y="68"/>
                    <a:pt x="27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5500573" y="3010697"/>
              <a:ext cx="528127" cy="156130"/>
            </a:xfrm>
            <a:custGeom>
              <a:avLst/>
              <a:gdLst>
                <a:gd name="T0" fmla="*/ 305 w 326"/>
                <a:gd name="T1" fmla="*/ 0 h 96"/>
                <a:gd name="T2" fmla="*/ 0 w 326"/>
                <a:gd name="T3" fmla="*/ 22 h 96"/>
                <a:gd name="T4" fmla="*/ 21 w 326"/>
                <a:gd name="T5" fmla="*/ 96 h 96"/>
                <a:gd name="T6" fmla="*/ 326 w 326"/>
                <a:gd name="T7" fmla="*/ 74 h 96"/>
                <a:gd name="T8" fmla="*/ 34 w 326"/>
                <a:gd name="T9" fmla="*/ 75 h 96"/>
                <a:gd name="T10" fmla="*/ 23 w 326"/>
                <a:gd name="T11" fmla="*/ 64 h 96"/>
                <a:gd name="T12" fmla="*/ 34 w 326"/>
                <a:gd name="T13" fmla="*/ 75 h 96"/>
                <a:gd name="T14" fmla="*/ 23 w 326"/>
                <a:gd name="T15" fmla="*/ 53 h 96"/>
                <a:gd name="T16" fmla="*/ 34 w 326"/>
                <a:gd name="T17" fmla="*/ 42 h 96"/>
                <a:gd name="T18" fmla="*/ 34 w 326"/>
                <a:gd name="T19" fmla="*/ 30 h 96"/>
                <a:gd name="T20" fmla="*/ 23 w 326"/>
                <a:gd name="T21" fmla="*/ 19 h 96"/>
                <a:gd name="T22" fmla="*/ 34 w 326"/>
                <a:gd name="T23" fmla="*/ 30 h 96"/>
                <a:gd name="T24" fmla="*/ 47 w 326"/>
                <a:gd name="T25" fmla="*/ 75 h 96"/>
                <a:gd name="T26" fmla="*/ 58 w 326"/>
                <a:gd name="T27" fmla="*/ 64 h 96"/>
                <a:gd name="T28" fmla="*/ 58 w 326"/>
                <a:gd name="T29" fmla="*/ 53 h 96"/>
                <a:gd name="T30" fmla="*/ 47 w 326"/>
                <a:gd name="T31" fmla="*/ 42 h 96"/>
                <a:gd name="T32" fmla="*/ 58 w 326"/>
                <a:gd name="T33" fmla="*/ 53 h 96"/>
                <a:gd name="T34" fmla="*/ 47 w 326"/>
                <a:gd name="T35" fmla="*/ 30 h 96"/>
                <a:gd name="T36" fmla="*/ 58 w 326"/>
                <a:gd name="T37" fmla="*/ 19 h 96"/>
                <a:gd name="T38" fmla="*/ 82 w 326"/>
                <a:gd name="T39" fmla="*/ 75 h 96"/>
                <a:gd name="T40" fmla="*/ 71 w 326"/>
                <a:gd name="T41" fmla="*/ 64 h 96"/>
                <a:gd name="T42" fmla="*/ 82 w 326"/>
                <a:gd name="T43" fmla="*/ 75 h 96"/>
                <a:gd name="T44" fmla="*/ 71 w 326"/>
                <a:gd name="T45" fmla="*/ 53 h 96"/>
                <a:gd name="T46" fmla="*/ 82 w 326"/>
                <a:gd name="T47" fmla="*/ 42 h 96"/>
                <a:gd name="T48" fmla="*/ 82 w 326"/>
                <a:gd name="T49" fmla="*/ 30 h 96"/>
                <a:gd name="T50" fmla="*/ 71 w 326"/>
                <a:gd name="T51" fmla="*/ 19 h 96"/>
                <a:gd name="T52" fmla="*/ 82 w 326"/>
                <a:gd name="T53" fmla="*/ 30 h 96"/>
                <a:gd name="T54" fmla="*/ 95 w 326"/>
                <a:gd name="T55" fmla="*/ 75 h 96"/>
                <a:gd name="T56" fmla="*/ 106 w 326"/>
                <a:gd name="T57" fmla="*/ 64 h 96"/>
                <a:gd name="T58" fmla="*/ 106 w 326"/>
                <a:gd name="T59" fmla="*/ 53 h 96"/>
                <a:gd name="T60" fmla="*/ 95 w 326"/>
                <a:gd name="T61" fmla="*/ 42 h 96"/>
                <a:gd name="T62" fmla="*/ 106 w 326"/>
                <a:gd name="T63" fmla="*/ 53 h 96"/>
                <a:gd name="T64" fmla="*/ 95 w 326"/>
                <a:gd name="T65" fmla="*/ 30 h 96"/>
                <a:gd name="T66" fmla="*/ 106 w 326"/>
                <a:gd name="T67" fmla="*/ 19 h 96"/>
                <a:gd name="T68" fmla="*/ 130 w 326"/>
                <a:gd name="T69" fmla="*/ 75 h 96"/>
                <a:gd name="T70" fmla="*/ 119 w 326"/>
                <a:gd name="T71" fmla="*/ 64 h 96"/>
                <a:gd name="T72" fmla="*/ 130 w 326"/>
                <a:gd name="T73" fmla="*/ 75 h 96"/>
                <a:gd name="T74" fmla="*/ 119 w 326"/>
                <a:gd name="T75" fmla="*/ 53 h 96"/>
                <a:gd name="T76" fmla="*/ 130 w 326"/>
                <a:gd name="T77" fmla="*/ 42 h 96"/>
                <a:gd name="T78" fmla="*/ 130 w 326"/>
                <a:gd name="T79" fmla="*/ 30 h 96"/>
                <a:gd name="T80" fmla="*/ 119 w 326"/>
                <a:gd name="T81" fmla="*/ 19 h 96"/>
                <a:gd name="T82" fmla="*/ 130 w 326"/>
                <a:gd name="T83" fmla="*/ 30 h 96"/>
                <a:gd name="T84" fmla="*/ 144 w 326"/>
                <a:gd name="T85" fmla="*/ 75 h 96"/>
                <a:gd name="T86" fmla="*/ 155 w 326"/>
                <a:gd name="T87" fmla="*/ 64 h 96"/>
                <a:gd name="T88" fmla="*/ 155 w 326"/>
                <a:gd name="T89" fmla="*/ 53 h 96"/>
                <a:gd name="T90" fmla="*/ 144 w 326"/>
                <a:gd name="T91" fmla="*/ 42 h 96"/>
                <a:gd name="T92" fmla="*/ 155 w 326"/>
                <a:gd name="T93" fmla="*/ 53 h 96"/>
                <a:gd name="T94" fmla="*/ 144 w 326"/>
                <a:gd name="T95" fmla="*/ 30 h 96"/>
                <a:gd name="T96" fmla="*/ 155 w 326"/>
                <a:gd name="T97" fmla="*/ 19 h 96"/>
                <a:gd name="T98" fmla="*/ 179 w 326"/>
                <a:gd name="T99" fmla="*/ 75 h 96"/>
                <a:gd name="T100" fmla="*/ 168 w 326"/>
                <a:gd name="T101" fmla="*/ 64 h 96"/>
                <a:gd name="T102" fmla="*/ 179 w 326"/>
                <a:gd name="T103" fmla="*/ 75 h 96"/>
                <a:gd name="T104" fmla="*/ 168 w 326"/>
                <a:gd name="T105" fmla="*/ 53 h 96"/>
                <a:gd name="T106" fmla="*/ 179 w 326"/>
                <a:gd name="T107" fmla="*/ 42 h 96"/>
                <a:gd name="T108" fmla="*/ 179 w 326"/>
                <a:gd name="T109" fmla="*/ 30 h 96"/>
                <a:gd name="T110" fmla="*/ 168 w 326"/>
                <a:gd name="T111" fmla="*/ 19 h 96"/>
                <a:gd name="T112" fmla="*/ 179 w 326"/>
                <a:gd name="T113" fmla="*/ 30 h 96"/>
                <a:gd name="T114" fmla="*/ 252 w 326"/>
                <a:gd name="T115" fmla="*/ 47 h 96"/>
                <a:gd name="T116" fmla="*/ 296 w 326"/>
                <a:gd name="T1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6">
                  <a:moveTo>
                    <a:pt x="326" y="22"/>
                  </a:moveTo>
                  <a:cubicBezTo>
                    <a:pt x="326" y="10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6"/>
                    <a:pt x="21" y="96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17" y="96"/>
                    <a:pt x="326" y="86"/>
                    <a:pt x="326" y="74"/>
                  </a:cubicBezTo>
                  <a:lnTo>
                    <a:pt x="326" y="22"/>
                  </a:lnTo>
                  <a:close/>
                  <a:moveTo>
                    <a:pt x="34" y="75"/>
                  </a:moveTo>
                  <a:cubicBezTo>
                    <a:pt x="23" y="75"/>
                    <a:pt x="23" y="75"/>
                    <a:pt x="23" y="75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34" y="64"/>
                    <a:pt x="34" y="64"/>
                    <a:pt x="34" y="64"/>
                  </a:cubicBezTo>
                  <a:lnTo>
                    <a:pt x="34" y="75"/>
                  </a:lnTo>
                  <a:close/>
                  <a:moveTo>
                    <a:pt x="34" y="53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34" y="53"/>
                  </a:lnTo>
                  <a:close/>
                  <a:moveTo>
                    <a:pt x="34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4" y="19"/>
                    <a:pt x="34" y="19"/>
                    <a:pt x="34" y="19"/>
                  </a:cubicBezTo>
                  <a:lnTo>
                    <a:pt x="34" y="30"/>
                  </a:lnTo>
                  <a:close/>
                  <a:moveTo>
                    <a:pt x="58" y="75"/>
                  </a:moveTo>
                  <a:cubicBezTo>
                    <a:pt x="47" y="75"/>
                    <a:pt x="47" y="75"/>
                    <a:pt x="47" y="7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58" y="64"/>
                    <a:pt x="58" y="64"/>
                    <a:pt x="58" y="64"/>
                  </a:cubicBezTo>
                  <a:lnTo>
                    <a:pt x="58" y="75"/>
                  </a:lnTo>
                  <a:close/>
                  <a:moveTo>
                    <a:pt x="58" y="53"/>
                  </a:moveTo>
                  <a:cubicBezTo>
                    <a:pt x="47" y="53"/>
                    <a:pt x="47" y="53"/>
                    <a:pt x="47" y="5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58" y="42"/>
                    <a:pt x="58" y="42"/>
                    <a:pt x="58" y="42"/>
                  </a:cubicBezTo>
                  <a:lnTo>
                    <a:pt x="58" y="53"/>
                  </a:lnTo>
                  <a:close/>
                  <a:moveTo>
                    <a:pt x="58" y="30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58" y="30"/>
                  </a:lnTo>
                  <a:close/>
                  <a:moveTo>
                    <a:pt x="82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82" y="64"/>
                    <a:pt x="82" y="64"/>
                    <a:pt x="82" y="64"/>
                  </a:cubicBezTo>
                  <a:lnTo>
                    <a:pt x="82" y="75"/>
                  </a:lnTo>
                  <a:close/>
                  <a:moveTo>
                    <a:pt x="82" y="53"/>
                  </a:moveTo>
                  <a:cubicBezTo>
                    <a:pt x="71" y="53"/>
                    <a:pt x="71" y="53"/>
                    <a:pt x="71" y="5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2" y="42"/>
                    <a:pt x="82" y="42"/>
                    <a:pt x="82" y="42"/>
                  </a:cubicBezTo>
                  <a:lnTo>
                    <a:pt x="82" y="53"/>
                  </a:lnTo>
                  <a:close/>
                  <a:moveTo>
                    <a:pt x="82" y="30"/>
                  </a:moveTo>
                  <a:cubicBezTo>
                    <a:pt x="71" y="30"/>
                    <a:pt x="71" y="30"/>
                    <a:pt x="71" y="3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82" y="30"/>
                  </a:lnTo>
                  <a:close/>
                  <a:moveTo>
                    <a:pt x="106" y="75"/>
                  </a:moveTo>
                  <a:cubicBezTo>
                    <a:pt x="95" y="75"/>
                    <a:pt x="95" y="75"/>
                    <a:pt x="95" y="75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75"/>
                  </a:lnTo>
                  <a:close/>
                  <a:moveTo>
                    <a:pt x="106" y="53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106" y="42"/>
                    <a:pt x="106" y="42"/>
                    <a:pt x="106" y="42"/>
                  </a:cubicBezTo>
                  <a:lnTo>
                    <a:pt x="106" y="53"/>
                  </a:lnTo>
                  <a:close/>
                  <a:moveTo>
                    <a:pt x="106" y="30"/>
                  </a:moveTo>
                  <a:cubicBezTo>
                    <a:pt x="95" y="30"/>
                    <a:pt x="95" y="30"/>
                    <a:pt x="95" y="3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6" y="30"/>
                  </a:lnTo>
                  <a:close/>
                  <a:moveTo>
                    <a:pt x="130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30" y="64"/>
                    <a:pt x="130" y="64"/>
                    <a:pt x="130" y="64"/>
                  </a:cubicBezTo>
                  <a:lnTo>
                    <a:pt x="130" y="75"/>
                  </a:lnTo>
                  <a:close/>
                  <a:moveTo>
                    <a:pt x="130" y="53"/>
                  </a:moveTo>
                  <a:cubicBezTo>
                    <a:pt x="119" y="53"/>
                    <a:pt x="119" y="53"/>
                    <a:pt x="119" y="5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30" y="42"/>
                    <a:pt x="130" y="42"/>
                    <a:pt x="130" y="42"/>
                  </a:cubicBezTo>
                  <a:lnTo>
                    <a:pt x="130" y="53"/>
                  </a:lnTo>
                  <a:close/>
                  <a:moveTo>
                    <a:pt x="130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30" y="19"/>
                    <a:pt x="130" y="19"/>
                    <a:pt x="130" y="19"/>
                  </a:cubicBezTo>
                  <a:lnTo>
                    <a:pt x="130" y="30"/>
                  </a:lnTo>
                  <a:close/>
                  <a:moveTo>
                    <a:pt x="155" y="75"/>
                  </a:moveTo>
                  <a:cubicBezTo>
                    <a:pt x="144" y="75"/>
                    <a:pt x="144" y="75"/>
                    <a:pt x="144" y="75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55" y="64"/>
                    <a:pt x="155" y="64"/>
                    <a:pt x="155" y="64"/>
                  </a:cubicBezTo>
                  <a:lnTo>
                    <a:pt x="155" y="75"/>
                  </a:lnTo>
                  <a:close/>
                  <a:moveTo>
                    <a:pt x="155" y="53"/>
                  </a:moveTo>
                  <a:cubicBezTo>
                    <a:pt x="144" y="53"/>
                    <a:pt x="144" y="53"/>
                    <a:pt x="144" y="5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55" y="42"/>
                    <a:pt x="155" y="42"/>
                    <a:pt x="155" y="42"/>
                  </a:cubicBezTo>
                  <a:lnTo>
                    <a:pt x="155" y="53"/>
                  </a:lnTo>
                  <a:close/>
                  <a:moveTo>
                    <a:pt x="155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55" y="19"/>
                    <a:pt x="155" y="19"/>
                    <a:pt x="155" y="19"/>
                  </a:cubicBezTo>
                  <a:lnTo>
                    <a:pt x="155" y="30"/>
                  </a:lnTo>
                  <a:close/>
                  <a:moveTo>
                    <a:pt x="179" y="75"/>
                  </a:moveTo>
                  <a:cubicBezTo>
                    <a:pt x="168" y="75"/>
                    <a:pt x="168" y="75"/>
                    <a:pt x="168" y="7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79" y="64"/>
                    <a:pt x="179" y="64"/>
                    <a:pt x="179" y="64"/>
                  </a:cubicBezTo>
                  <a:lnTo>
                    <a:pt x="179" y="75"/>
                  </a:lnTo>
                  <a:close/>
                  <a:moveTo>
                    <a:pt x="179" y="53"/>
                  </a:moveTo>
                  <a:cubicBezTo>
                    <a:pt x="168" y="53"/>
                    <a:pt x="168" y="53"/>
                    <a:pt x="168" y="5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79" y="42"/>
                    <a:pt x="179" y="42"/>
                    <a:pt x="179" y="42"/>
                  </a:cubicBezTo>
                  <a:lnTo>
                    <a:pt x="179" y="53"/>
                  </a:lnTo>
                  <a:close/>
                  <a:moveTo>
                    <a:pt x="179" y="30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79" y="19"/>
                    <a:pt x="179" y="19"/>
                    <a:pt x="179" y="19"/>
                  </a:cubicBezTo>
                  <a:lnTo>
                    <a:pt x="179" y="30"/>
                  </a:lnTo>
                  <a:close/>
                  <a:moveTo>
                    <a:pt x="274" y="69"/>
                  </a:moveTo>
                  <a:cubicBezTo>
                    <a:pt x="262" y="69"/>
                    <a:pt x="252" y="59"/>
                    <a:pt x="252" y="47"/>
                  </a:cubicBezTo>
                  <a:cubicBezTo>
                    <a:pt x="252" y="35"/>
                    <a:pt x="262" y="25"/>
                    <a:pt x="274" y="25"/>
                  </a:cubicBezTo>
                  <a:cubicBezTo>
                    <a:pt x="286" y="25"/>
                    <a:pt x="296" y="35"/>
                    <a:pt x="296" y="47"/>
                  </a:cubicBezTo>
                  <a:cubicBezTo>
                    <a:pt x="296" y="59"/>
                    <a:pt x="286" y="69"/>
                    <a:pt x="27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00573" y="3177009"/>
              <a:ext cx="528127" cy="154094"/>
            </a:xfrm>
            <a:custGeom>
              <a:avLst/>
              <a:gdLst>
                <a:gd name="T0" fmla="*/ 305 w 326"/>
                <a:gd name="T1" fmla="*/ 0 h 95"/>
                <a:gd name="T2" fmla="*/ 0 w 326"/>
                <a:gd name="T3" fmla="*/ 21 h 95"/>
                <a:gd name="T4" fmla="*/ 21 w 326"/>
                <a:gd name="T5" fmla="*/ 95 h 95"/>
                <a:gd name="T6" fmla="*/ 326 w 326"/>
                <a:gd name="T7" fmla="*/ 73 h 95"/>
                <a:gd name="T8" fmla="*/ 34 w 326"/>
                <a:gd name="T9" fmla="*/ 74 h 95"/>
                <a:gd name="T10" fmla="*/ 23 w 326"/>
                <a:gd name="T11" fmla="*/ 63 h 95"/>
                <a:gd name="T12" fmla="*/ 34 w 326"/>
                <a:gd name="T13" fmla="*/ 74 h 95"/>
                <a:gd name="T14" fmla="*/ 23 w 326"/>
                <a:gd name="T15" fmla="*/ 52 h 95"/>
                <a:gd name="T16" fmla="*/ 34 w 326"/>
                <a:gd name="T17" fmla="*/ 41 h 95"/>
                <a:gd name="T18" fmla="*/ 34 w 326"/>
                <a:gd name="T19" fmla="*/ 30 h 95"/>
                <a:gd name="T20" fmla="*/ 23 w 326"/>
                <a:gd name="T21" fmla="*/ 18 h 95"/>
                <a:gd name="T22" fmla="*/ 34 w 326"/>
                <a:gd name="T23" fmla="*/ 30 h 95"/>
                <a:gd name="T24" fmla="*/ 47 w 326"/>
                <a:gd name="T25" fmla="*/ 74 h 95"/>
                <a:gd name="T26" fmla="*/ 58 w 326"/>
                <a:gd name="T27" fmla="*/ 63 h 95"/>
                <a:gd name="T28" fmla="*/ 58 w 326"/>
                <a:gd name="T29" fmla="*/ 52 h 95"/>
                <a:gd name="T30" fmla="*/ 47 w 326"/>
                <a:gd name="T31" fmla="*/ 41 h 95"/>
                <a:gd name="T32" fmla="*/ 58 w 326"/>
                <a:gd name="T33" fmla="*/ 52 h 95"/>
                <a:gd name="T34" fmla="*/ 47 w 326"/>
                <a:gd name="T35" fmla="*/ 30 h 95"/>
                <a:gd name="T36" fmla="*/ 58 w 326"/>
                <a:gd name="T37" fmla="*/ 18 h 95"/>
                <a:gd name="T38" fmla="*/ 82 w 326"/>
                <a:gd name="T39" fmla="*/ 74 h 95"/>
                <a:gd name="T40" fmla="*/ 71 w 326"/>
                <a:gd name="T41" fmla="*/ 63 h 95"/>
                <a:gd name="T42" fmla="*/ 82 w 326"/>
                <a:gd name="T43" fmla="*/ 74 h 95"/>
                <a:gd name="T44" fmla="*/ 71 w 326"/>
                <a:gd name="T45" fmla="*/ 52 h 95"/>
                <a:gd name="T46" fmla="*/ 82 w 326"/>
                <a:gd name="T47" fmla="*/ 41 h 95"/>
                <a:gd name="T48" fmla="*/ 82 w 326"/>
                <a:gd name="T49" fmla="*/ 30 h 95"/>
                <a:gd name="T50" fmla="*/ 71 w 326"/>
                <a:gd name="T51" fmla="*/ 18 h 95"/>
                <a:gd name="T52" fmla="*/ 82 w 326"/>
                <a:gd name="T53" fmla="*/ 30 h 95"/>
                <a:gd name="T54" fmla="*/ 95 w 326"/>
                <a:gd name="T55" fmla="*/ 74 h 95"/>
                <a:gd name="T56" fmla="*/ 106 w 326"/>
                <a:gd name="T57" fmla="*/ 63 h 95"/>
                <a:gd name="T58" fmla="*/ 106 w 326"/>
                <a:gd name="T59" fmla="*/ 52 h 95"/>
                <a:gd name="T60" fmla="*/ 95 w 326"/>
                <a:gd name="T61" fmla="*/ 41 h 95"/>
                <a:gd name="T62" fmla="*/ 106 w 326"/>
                <a:gd name="T63" fmla="*/ 52 h 95"/>
                <a:gd name="T64" fmla="*/ 95 w 326"/>
                <a:gd name="T65" fmla="*/ 30 h 95"/>
                <a:gd name="T66" fmla="*/ 106 w 326"/>
                <a:gd name="T67" fmla="*/ 18 h 95"/>
                <a:gd name="T68" fmla="*/ 130 w 326"/>
                <a:gd name="T69" fmla="*/ 74 h 95"/>
                <a:gd name="T70" fmla="*/ 119 w 326"/>
                <a:gd name="T71" fmla="*/ 63 h 95"/>
                <a:gd name="T72" fmla="*/ 130 w 326"/>
                <a:gd name="T73" fmla="*/ 74 h 95"/>
                <a:gd name="T74" fmla="*/ 119 w 326"/>
                <a:gd name="T75" fmla="*/ 52 h 95"/>
                <a:gd name="T76" fmla="*/ 130 w 326"/>
                <a:gd name="T77" fmla="*/ 41 h 95"/>
                <a:gd name="T78" fmla="*/ 130 w 326"/>
                <a:gd name="T79" fmla="*/ 30 h 95"/>
                <a:gd name="T80" fmla="*/ 119 w 326"/>
                <a:gd name="T81" fmla="*/ 18 h 95"/>
                <a:gd name="T82" fmla="*/ 130 w 326"/>
                <a:gd name="T83" fmla="*/ 30 h 95"/>
                <a:gd name="T84" fmla="*/ 144 w 326"/>
                <a:gd name="T85" fmla="*/ 74 h 95"/>
                <a:gd name="T86" fmla="*/ 155 w 326"/>
                <a:gd name="T87" fmla="*/ 63 h 95"/>
                <a:gd name="T88" fmla="*/ 155 w 326"/>
                <a:gd name="T89" fmla="*/ 52 h 95"/>
                <a:gd name="T90" fmla="*/ 144 w 326"/>
                <a:gd name="T91" fmla="*/ 41 h 95"/>
                <a:gd name="T92" fmla="*/ 155 w 326"/>
                <a:gd name="T93" fmla="*/ 52 h 95"/>
                <a:gd name="T94" fmla="*/ 144 w 326"/>
                <a:gd name="T95" fmla="*/ 30 h 95"/>
                <a:gd name="T96" fmla="*/ 155 w 326"/>
                <a:gd name="T97" fmla="*/ 18 h 95"/>
                <a:gd name="T98" fmla="*/ 179 w 326"/>
                <a:gd name="T99" fmla="*/ 74 h 95"/>
                <a:gd name="T100" fmla="*/ 168 w 326"/>
                <a:gd name="T101" fmla="*/ 63 h 95"/>
                <a:gd name="T102" fmla="*/ 179 w 326"/>
                <a:gd name="T103" fmla="*/ 74 h 95"/>
                <a:gd name="T104" fmla="*/ 168 w 326"/>
                <a:gd name="T105" fmla="*/ 52 h 95"/>
                <a:gd name="T106" fmla="*/ 179 w 326"/>
                <a:gd name="T107" fmla="*/ 41 h 95"/>
                <a:gd name="T108" fmla="*/ 179 w 326"/>
                <a:gd name="T109" fmla="*/ 30 h 95"/>
                <a:gd name="T110" fmla="*/ 168 w 326"/>
                <a:gd name="T111" fmla="*/ 18 h 95"/>
                <a:gd name="T112" fmla="*/ 179 w 326"/>
                <a:gd name="T113" fmla="*/ 30 h 95"/>
                <a:gd name="T114" fmla="*/ 252 w 326"/>
                <a:gd name="T115" fmla="*/ 46 h 95"/>
                <a:gd name="T116" fmla="*/ 296 w 326"/>
                <a:gd name="T117" fmla="*/ 4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95">
                  <a:moveTo>
                    <a:pt x="326" y="21"/>
                  </a:moveTo>
                  <a:cubicBezTo>
                    <a:pt x="326" y="9"/>
                    <a:pt x="317" y="0"/>
                    <a:pt x="30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5"/>
                    <a:pt x="9" y="95"/>
                    <a:pt x="21" y="95"/>
                  </a:cubicBezTo>
                  <a:cubicBezTo>
                    <a:pt x="305" y="95"/>
                    <a:pt x="305" y="95"/>
                    <a:pt x="305" y="95"/>
                  </a:cubicBezTo>
                  <a:cubicBezTo>
                    <a:pt x="317" y="95"/>
                    <a:pt x="326" y="85"/>
                    <a:pt x="326" y="73"/>
                  </a:cubicBezTo>
                  <a:lnTo>
                    <a:pt x="326" y="21"/>
                  </a:lnTo>
                  <a:close/>
                  <a:moveTo>
                    <a:pt x="34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34" y="63"/>
                    <a:pt x="34" y="63"/>
                    <a:pt x="34" y="63"/>
                  </a:cubicBezTo>
                  <a:lnTo>
                    <a:pt x="34" y="74"/>
                  </a:lnTo>
                  <a:close/>
                  <a:moveTo>
                    <a:pt x="34" y="5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52"/>
                  </a:lnTo>
                  <a:close/>
                  <a:moveTo>
                    <a:pt x="34" y="30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0"/>
                  </a:lnTo>
                  <a:close/>
                  <a:moveTo>
                    <a:pt x="58" y="74"/>
                  </a:moveTo>
                  <a:cubicBezTo>
                    <a:pt x="47" y="74"/>
                    <a:pt x="47" y="74"/>
                    <a:pt x="47" y="74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74"/>
                  </a:lnTo>
                  <a:close/>
                  <a:moveTo>
                    <a:pt x="58" y="52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52"/>
                  </a:lnTo>
                  <a:close/>
                  <a:moveTo>
                    <a:pt x="58" y="30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58" y="18"/>
                    <a:pt x="58" y="18"/>
                    <a:pt x="58" y="18"/>
                  </a:cubicBezTo>
                  <a:lnTo>
                    <a:pt x="58" y="30"/>
                  </a:lnTo>
                  <a:close/>
                  <a:moveTo>
                    <a:pt x="82" y="74"/>
                  </a:moveTo>
                  <a:cubicBezTo>
                    <a:pt x="71" y="74"/>
                    <a:pt x="71" y="74"/>
                    <a:pt x="71" y="74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82" y="63"/>
                    <a:pt x="82" y="63"/>
                    <a:pt x="82" y="63"/>
                  </a:cubicBezTo>
                  <a:lnTo>
                    <a:pt x="82" y="74"/>
                  </a:lnTo>
                  <a:close/>
                  <a:moveTo>
                    <a:pt x="82" y="52"/>
                  </a:moveTo>
                  <a:cubicBezTo>
                    <a:pt x="71" y="52"/>
                    <a:pt x="71" y="52"/>
                    <a:pt x="71" y="5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52"/>
                  </a:lnTo>
                  <a:close/>
                  <a:moveTo>
                    <a:pt x="82" y="30"/>
                  </a:moveTo>
                  <a:cubicBezTo>
                    <a:pt x="71" y="30"/>
                    <a:pt x="71" y="30"/>
                    <a:pt x="71" y="30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82" y="18"/>
                    <a:pt x="82" y="18"/>
                    <a:pt x="82" y="18"/>
                  </a:cubicBezTo>
                  <a:lnTo>
                    <a:pt x="82" y="30"/>
                  </a:lnTo>
                  <a:close/>
                  <a:moveTo>
                    <a:pt x="106" y="74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6" y="63"/>
                    <a:pt x="106" y="63"/>
                    <a:pt x="106" y="63"/>
                  </a:cubicBezTo>
                  <a:lnTo>
                    <a:pt x="106" y="74"/>
                  </a:lnTo>
                  <a:close/>
                  <a:moveTo>
                    <a:pt x="106" y="52"/>
                  </a:moveTo>
                  <a:cubicBezTo>
                    <a:pt x="95" y="52"/>
                    <a:pt x="95" y="52"/>
                    <a:pt x="95" y="5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6" y="41"/>
                    <a:pt x="106" y="41"/>
                    <a:pt x="106" y="41"/>
                  </a:cubicBezTo>
                  <a:lnTo>
                    <a:pt x="106" y="52"/>
                  </a:lnTo>
                  <a:close/>
                  <a:moveTo>
                    <a:pt x="106" y="30"/>
                  </a:moveTo>
                  <a:cubicBezTo>
                    <a:pt x="95" y="30"/>
                    <a:pt x="95" y="30"/>
                    <a:pt x="95" y="3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106" y="18"/>
                    <a:pt x="106" y="18"/>
                    <a:pt x="106" y="18"/>
                  </a:cubicBezTo>
                  <a:lnTo>
                    <a:pt x="106" y="30"/>
                  </a:lnTo>
                  <a:close/>
                  <a:moveTo>
                    <a:pt x="130" y="74"/>
                  </a:moveTo>
                  <a:cubicBezTo>
                    <a:pt x="119" y="74"/>
                    <a:pt x="119" y="74"/>
                    <a:pt x="119" y="74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30" y="63"/>
                    <a:pt x="130" y="63"/>
                    <a:pt x="130" y="63"/>
                  </a:cubicBezTo>
                  <a:lnTo>
                    <a:pt x="130" y="74"/>
                  </a:lnTo>
                  <a:close/>
                  <a:moveTo>
                    <a:pt x="130" y="52"/>
                  </a:moveTo>
                  <a:cubicBezTo>
                    <a:pt x="119" y="52"/>
                    <a:pt x="119" y="52"/>
                    <a:pt x="119" y="52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30" y="41"/>
                    <a:pt x="130" y="41"/>
                    <a:pt x="130" y="41"/>
                  </a:cubicBezTo>
                  <a:lnTo>
                    <a:pt x="130" y="52"/>
                  </a:lnTo>
                  <a:close/>
                  <a:moveTo>
                    <a:pt x="130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30" y="18"/>
                    <a:pt x="130" y="18"/>
                    <a:pt x="130" y="18"/>
                  </a:cubicBezTo>
                  <a:lnTo>
                    <a:pt x="130" y="30"/>
                  </a:lnTo>
                  <a:close/>
                  <a:moveTo>
                    <a:pt x="155" y="74"/>
                  </a:moveTo>
                  <a:cubicBezTo>
                    <a:pt x="144" y="74"/>
                    <a:pt x="144" y="74"/>
                    <a:pt x="144" y="74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55" y="63"/>
                    <a:pt x="155" y="63"/>
                    <a:pt x="155" y="63"/>
                  </a:cubicBezTo>
                  <a:lnTo>
                    <a:pt x="155" y="74"/>
                  </a:lnTo>
                  <a:close/>
                  <a:moveTo>
                    <a:pt x="155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55" y="41"/>
                    <a:pt x="155" y="41"/>
                    <a:pt x="155" y="41"/>
                  </a:cubicBezTo>
                  <a:lnTo>
                    <a:pt x="155" y="52"/>
                  </a:lnTo>
                  <a:close/>
                  <a:moveTo>
                    <a:pt x="155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155" y="30"/>
                  </a:lnTo>
                  <a:close/>
                  <a:moveTo>
                    <a:pt x="179" y="74"/>
                  </a:moveTo>
                  <a:cubicBezTo>
                    <a:pt x="168" y="74"/>
                    <a:pt x="168" y="74"/>
                    <a:pt x="168" y="7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79" y="63"/>
                    <a:pt x="179" y="63"/>
                    <a:pt x="179" y="63"/>
                  </a:cubicBezTo>
                  <a:lnTo>
                    <a:pt x="179" y="74"/>
                  </a:lnTo>
                  <a:close/>
                  <a:moveTo>
                    <a:pt x="179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79" y="41"/>
                    <a:pt x="179" y="41"/>
                    <a:pt x="179" y="41"/>
                  </a:cubicBezTo>
                  <a:lnTo>
                    <a:pt x="179" y="52"/>
                  </a:lnTo>
                  <a:close/>
                  <a:moveTo>
                    <a:pt x="179" y="30"/>
                  </a:moveTo>
                  <a:cubicBezTo>
                    <a:pt x="168" y="30"/>
                    <a:pt x="168" y="30"/>
                    <a:pt x="168" y="30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179" y="30"/>
                  </a:lnTo>
                  <a:close/>
                  <a:moveTo>
                    <a:pt x="274" y="68"/>
                  </a:moveTo>
                  <a:cubicBezTo>
                    <a:pt x="262" y="68"/>
                    <a:pt x="252" y="58"/>
                    <a:pt x="252" y="46"/>
                  </a:cubicBezTo>
                  <a:cubicBezTo>
                    <a:pt x="252" y="34"/>
                    <a:pt x="262" y="24"/>
                    <a:pt x="274" y="24"/>
                  </a:cubicBezTo>
                  <a:cubicBezTo>
                    <a:pt x="286" y="24"/>
                    <a:pt x="296" y="34"/>
                    <a:pt x="296" y="46"/>
                  </a:cubicBezTo>
                  <a:cubicBezTo>
                    <a:pt x="296" y="58"/>
                    <a:pt x="286" y="68"/>
                    <a:pt x="27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0368">
                <a:defRPr/>
              </a:pPr>
              <a:endParaRPr lang="en-US" sz="1832" kern="0">
                <a:solidFill>
                  <a:srgbClr val="505050"/>
                </a:solidFill>
                <a:latin typeface="Segoe UI"/>
              </a:endParaRPr>
            </a:p>
          </p:txBody>
        </p:sp>
      </p:grp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525693" y="4722436"/>
            <a:ext cx="7749944" cy="2"/>
          </a:xfrm>
          <a:prstGeom prst="straightConnector1">
            <a:avLst/>
          </a:prstGeom>
          <a:noFill/>
          <a:ln w="50800" cap="flat" cmpd="sng" algn="ctr">
            <a:solidFill>
              <a:srgbClr val="D2D2D2"/>
            </a:solidFill>
            <a:prstDash val="solid"/>
            <a:headEnd type="none"/>
            <a:tailEnd type="none" w="lg" len="lg"/>
          </a:ln>
          <a:effectLst/>
        </p:spPr>
      </p:cxnSp>
      <p:grpSp>
        <p:nvGrpSpPr>
          <p:cNvPr id="50" name="Dot - 04 (arrow)"/>
          <p:cNvGrpSpPr/>
          <p:nvPr/>
        </p:nvGrpSpPr>
        <p:grpSpPr>
          <a:xfrm>
            <a:off x="9361263" y="4431928"/>
            <a:ext cx="627438" cy="627434"/>
            <a:chOff x="10700074" y="6143896"/>
            <a:chExt cx="740051" cy="740048"/>
          </a:xfrm>
        </p:grpSpPr>
        <p:sp>
          <p:nvSpPr>
            <p:cNvPr id="51" name="Oval 50"/>
            <p:cNvSpPr/>
            <p:nvPr/>
          </p:nvSpPr>
          <p:spPr bwMode="auto">
            <a:xfrm>
              <a:off x="10700074" y="6143896"/>
              <a:ext cx="740051" cy="740048"/>
            </a:xfrm>
            <a:prstGeom prst="ellipse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10757740" y="6200289"/>
              <a:ext cx="630935" cy="630936"/>
            </a:xfrm>
            <a:prstGeom prst="ellipse">
              <a:avLst/>
            </a:prstGeom>
            <a:solidFill>
              <a:srgbClr val="BAD80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440" tIns="145951" rIns="182440" bIns="1459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02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94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 99"/>
            <p:cNvSpPr>
              <a:spLocks/>
            </p:cNvSpPr>
            <p:nvPr/>
          </p:nvSpPr>
          <p:spPr bwMode="auto">
            <a:xfrm>
              <a:off x="10886939" y="6379256"/>
              <a:ext cx="372540" cy="273004"/>
            </a:xfrm>
            <a:custGeom>
              <a:avLst/>
              <a:gdLst>
                <a:gd name="T0" fmla="*/ 86 w 131"/>
                <a:gd name="T1" fmla="*/ 35 h 96"/>
                <a:gd name="T2" fmla="*/ 48 w 131"/>
                <a:gd name="T3" fmla="*/ 0 h 96"/>
                <a:gd name="T4" fmla="*/ 79 w 131"/>
                <a:gd name="T5" fmla="*/ 0 h 96"/>
                <a:gd name="T6" fmla="*/ 131 w 131"/>
                <a:gd name="T7" fmla="*/ 48 h 96"/>
                <a:gd name="T8" fmla="*/ 79 w 131"/>
                <a:gd name="T9" fmla="*/ 96 h 96"/>
                <a:gd name="T10" fmla="*/ 48 w 131"/>
                <a:gd name="T11" fmla="*/ 96 h 96"/>
                <a:gd name="T12" fmla="*/ 86 w 131"/>
                <a:gd name="T13" fmla="*/ 60 h 96"/>
                <a:gd name="T14" fmla="*/ 0 w 131"/>
                <a:gd name="T15" fmla="*/ 60 h 96"/>
                <a:gd name="T16" fmla="*/ 0 w 131"/>
                <a:gd name="T17" fmla="*/ 35 h 96"/>
                <a:gd name="T18" fmla="*/ 86 w 131"/>
                <a:gd name="T19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6">
                  <a:moveTo>
                    <a:pt x="86" y="35"/>
                  </a:moveTo>
                  <a:lnTo>
                    <a:pt x="48" y="0"/>
                  </a:lnTo>
                  <a:lnTo>
                    <a:pt x="79" y="0"/>
                  </a:lnTo>
                  <a:lnTo>
                    <a:pt x="131" y="48"/>
                  </a:lnTo>
                  <a:lnTo>
                    <a:pt x="79" y="96"/>
                  </a:lnTo>
                  <a:lnTo>
                    <a:pt x="48" y="96"/>
                  </a:lnTo>
                  <a:lnTo>
                    <a:pt x="86" y="60"/>
                  </a:lnTo>
                  <a:lnTo>
                    <a:pt x="0" y="60"/>
                  </a:lnTo>
                  <a:lnTo>
                    <a:pt x="0" y="35"/>
                  </a:lnTo>
                  <a:lnTo>
                    <a:pt x="86" y="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/>
          </p:spPr>
          <p:txBody>
            <a:bodyPr vert="horz" wrap="square" lIns="91219" tIns="45609" rIns="91219" bIns="45609" numCol="1" anchor="t" anchorCtr="0" compatLnSpc="1">
              <a:prstTxWarp prst="textNoShape">
                <a:avLst/>
              </a:prstTxWarp>
            </a:bodyPr>
            <a:lstStyle/>
            <a:p>
              <a:pPr defTabSz="912196">
                <a:defRPr/>
              </a:pPr>
              <a:endParaRPr lang="en-US" sz="1832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6" name="Dot - 03"/>
          <p:cNvSpPr/>
          <p:nvPr/>
        </p:nvSpPr>
        <p:spPr bwMode="auto">
          <a:xfrm>
            <a:off x="6851948" y="4598254"/>
            <a:ext cx="257281" cy="257281"/>
          </a:xfrm>
          <a:prstGeom prst="ellipse">
            <a:avLst/>
          </a:prstGeom>
          <a:solidFill>
            <a:srgbClr val="BAD80A"/>
          </a:solidFill>
          <a:ln w="34925" cap="flat" cmpd="sng" algn="ctr">
            <a:solidFill>
              <a:srgbClr val="F2F2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182440" bIns="14595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02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Dot - 02"/>
          <p:cNvSpPr/>
          <p:nvPr/>
        </p:nvSpPr>
        <p:spPr bwMode="auto">
          <a:xfrm>
            <a:off x="4381169" y="4590720"/>
            <a:ext cx="257281" cy="257281"/>
          </a:xfrm>
          <a:prstGeom prst="ellipse">
            <a:avLst/>
          </a:prstGeom>
          <a:solidFill>
            <a:srgbClr val="BAD80A"/>
          </a:solidFill>
          <a:ln w="34925" cap="flat" cmpd="sng" algn="ctr">
            <a:solidFill>
              <a:srgbClr val="F2F2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182440" bIns="14595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02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Dot - 01"/>
          <p:cNvSpPr/>
          <p:nvPr/>
        </p:nvSpPr>
        <p:spPr bwMode="auto">
          <a:xfrm>
            <a:off x="1743824" y="4590720"/>
            <a:ext cx="257281" cy="257281"/>
          </a:xfrm>
          <a:prstGeom prst="ellipse">
            <a:avLst/>
          </a:prstGeom>
          <a:solidFill>
            <a:srgbClr val="BAD80A"/>
          </a:solidFill>
          <a:ln w="34925" cap="flat" cmpd="sng" algn="ctr">
            <a:solidFill>
              <a:srgbClr val="F2F2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440" tIns="145951" rIns="182440" bIns="14595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02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4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to </a:t>
            </a:r>
            <a:r>
              <a:rPr lang="en-US" dirty="0" err="1"/>
              <a:t>Serverless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81" y="5148076"/>
            <a:ext cx="1597211" cy="1597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62" y="5148076"/>
            <a:ext cx="1597211" cy="159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37" y="5148076"/>
            <a:ext cx="1597211" cy="15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5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04" y="2088058"/>
            <a:ext cx="2747706" cy="2571810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9263057" y="5554662"/>
            <a:ext cx="1828800" cy="878251"/>
          </a:xfrm>
          <a:prstGeom prst="rect">
            <a:avLst/>
          </a:prstGeom>
          <a:noFill/>
        </p:spPr>
        <p:txBody>
          <a:bodyPr wrap="square" lIns="9144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cs typeface="Segoe UI"/>
              </a:rPr>
              <a:t>Sub-second billing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101491" y="5554662"/>
            <a:ext cx="1828800" cy="878251"/>
          </a:xfrm>
          <a:prstGeom prst="rect">
            <a:avLst/>
          </a:prstGeom>
          <a:noFill/>
        </p:spPr>
        <p:txBody>
          <a:bodyPr wrap="square" lIns="9144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cs typeface="Segoe UI"/>
              </a:rPr>
              <a:t>Abstraction of servers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770437" y="5554662"/>
            <a:ext cx="2481677" cy="904863"/>
          </a:xfrm>
          <a:prstGeom prst="rect">
            <a:avLst/>
          </a:prstGeom>
          <a:noFill/>
        </p:spPr>
        <p:txBody>
          <a:bodyPr wrap="square" lIns="9144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cs typeface="Segoe UI"/>
              </a:rPr>
              <a:t>Event-driven / instant scale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37" y="2616953"/>
            <a:ext cx="2526661" cy="184762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1820862"/>
            <a:ext cx="2641939" cy="34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67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Scaling Out</a:t>
            </a:r>
          </a:p>
        </p:txBody>
      </p:sp>
    </p:spTree>
    <p:extLst>
      <p:ext uri="{BB962C8B-B14F-4D97-AF65-F5344CB8AC3E}">
        <p14:creationId xmlns:p14="http://schemas.microsoft.com/office/powerpoint/2010/main" val="123488713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 an Azure Function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13542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App 	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The unit of scale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3237" y="3344862"/>
            <a:ext cx="2956544" cy="3246104"/>
            <a:chOff x="4604403" y="1582076"/>
            <a:chExt cx="3013825" cy="3945390"/>
          </a:xfrm>
        </p:grpSpPr>
        <p:sp>
          <p:nvSpPr>
            <p:cNvPr id="8" name="Rectangle 7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41837" y="3344862"/>
            <a:ext cx="2956544" cy="3246104"/>
            <a:chOff x="4604403" y="1582076"/>
            <a:chExt cx="3013825" cy="394539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580437" y="3344862"/>
            <a:ext cx="2956544" cy="3246104"/>
            <a:chOff x="4604403" y="1582076"/>
            <a:chExt cx="3013825" cy="394539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solidFill>
              <a:srgbClr val="0078D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82854" tIns="146283" rIns="182854" bIns="146283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endParaRPr>
            </a:p>
            <a:p>
              <a:pPr marL="0" marR="0" lvl="0" indent="0" defTabSz="91242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ManualTrigger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br>
                <a:rPr lang="en-US" sz="2000" b="1" kern="0" dirty="0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HttpTrigger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  <a:p>
              <a:pPr defTabSz="931446"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Segoe UI Light"/>
                  <a:ea typeface="Segoe UI" pitchFamily="34" charset="0"/>
                  <a:cs typeface="Segoe UI Semilight" panose="020B0402040204020203" pitchFamily="34" charset="0"/>
                </a:rPr>
                <a:t>QueueTrigger</a:t>
              </a:r>
              <a:endParaRPr lang="en-US" sz="2000" b="1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04403" y="1582076"/>
              <a:ext cx="3013825" cy="717427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</p:spPr>
          <p:txBody>
            <a:bodyPr wrap="square" lIns="182854" tIns="146283" rIns="182854" bIns="146283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l" defTabSz="93241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cs typeface="Segoe UI Semibold" panose="020B0702040204020203" pitchFamily="34" charset="0"/>
                </a:rPr>
                <a:t>Function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61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You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Need to have correct Service Plan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 – Manual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 or Premium – Automatic Scaling</a:t>
            </a:r>
          </a:p>
          <a:p>
            <a:pPr marL="0" indent="0">
              <a:buNone/>
            </a:pPr>
            <a:r>
              <a:rPr lang="en-US" sz="3600" dirty="0"/>
              <a:t>Set up metric to trigger scaling by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 Scaling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258839"/>
              </p:ext>
            </p:extLst>
          </p:nvPr>
        </p:nvGraphicFramePr>
        <p:xfrm>
          <a:off x="7388224" y="1058862"/>
          <a:ext cx="4773613" cy="2852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" name="Image" r:id="rId4" imgW="8736480" imgH="5218920" progId="Photoshop.Image.11">
                  <p:embed/>
                </p:oleObj>
              </mc:Choice>
              <mc:Fallback>
                <p:oleObj name="Image" r:id="rId4" imgW="8736480" imgH="52189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8224" y="1058862"/>
                        <a:ext cx="4773613" cy="2852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829DA76-05C3-4438-BF88-EB75F55F3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153812"/>
              </p:ext>
            </p:extLst>
          </p:nvPr>
        </p:nvGraphicFramePr>
        <p:xfrm>
          <a:off x="1341438" y="4443862"/>
          <a:ext cx="7543800" cy="2515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" name="Image" r:id="rId6" imgW="9752040" imgH="3250440" progId="Photoshop.Image.18">
                  <p:embed/>
                </p:oleObj>
              </mc:Choice>
              <mc:Fallback>
                <p:oleObj name="Image" r:id="rId6" imgW="9752040" imgH="3250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1438" y="4443862"/>
                        <a:ext cx="7543800" cy="2515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99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089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Azure Functions</a:t>
            </a:r>
            <a:r>
              <a:rPr lang="en-US" dirty="0"/>
              <a:t> will: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Monitor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Incoming events/requests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Amount of resources each function is taking</a:t>
            </a:r>
            <a:endParaRPr lang="en-US" dirty="0"/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/>
              <a:t>Automatically scale out 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Provision additional VM instances as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Scaling</a:t>
            </a:r>
          </a:p>
        </p:txBody>
      </p:sp>
    </p:spTree>
    <p:extLst>
      <p:ext uri="{BB962C8B-B14F-4D97-AF65-F5344CB8AC3E}">
        <p14:creationId xmlns:p14="http://schemas.microsoft.com/office/powerpoint/2010/main" val="3128615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Controller (Consumption Plan)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04437" y="6088062"/>
            <a:ext cx="91037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Source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Scale controller monitoring events and creating insta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7" y="1329071"/>
            <a:ext cx="8458200" cy="50637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5607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81385" y="5495832"/>
            <a:ext cx="11922401" cy="820830"/>
          </a:xfrm>
          <a:prstGeom prst="rect">
            <a:avLst/>
          </a:prstGeom>
        </p:spPr>
        <p:txBody>
          <a:bodyPr/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Tx/>
              <a:buNone/>
              <a:tabLst/>
              <a:defRPr sz="3996" kern="1200" spc="0" baseline="0">
                <a:solidFill>
                  <a:srgbClr val="5C2D91"/>
                </a:solidFill>
                <a:latin typeface="+mj-lt"/>
                <a:ea typeface="+mn-ea"/>
                <a:cs typeface="+mn-cs"/>
              </a:defRPr>
            </a:lvl1pPr>
            <a:lvl2pPr marL="583554" marR="0" indent="-241033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Char char="-"/>
              <a:tabLst/>
              <a:defRPr sz="200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799216" marR="0" indent="-228347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Char char="&gt;"/>
              <a:tabLst/>
              <a:defRPr sz="200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027562" marR="0" indent="-228347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Char char="-"/>
              <a:tabLst/>
              <a:defRPr sz="180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255909" marR="0" indent="-228347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pc="5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Easiest way to run your code in Azure!</a:t>
            </a:r>
          </a:p>
        </p:txBody>
      </p:sp>
      <p:sp>
        <p:nvSpPr>
          <p:cNvPr id="7" name="1_Text"/>
          <p:cNvSpPr/>
          <p:nvPr/>
        </p:nvSpPr>
        <p:spPr>
          <a:xfrm>
            <a:off x="745953" y="3772171"/>
            <a:ext cx="1663161" cy="7918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770" tIns="44770" rIns="44770" bIns="447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196">
              <a:spcBef>
                <a:spcPts val="768"/>
              </a:spcBef>
              <a:defRPr/>
            </a:pPr>
            <a:r>
              <a:rPr lang="en-US" sz="2350" kern="0" dirty="0">
                <a:latin typeface="+mj-lt"/>
                <a:ea typeface="MS PGothic" panose="020B0600070205080204" pitchFamily="34" charset="-128"/>
                <a:cs typeface="Segoe UI Semibold" panose="020B0702040204020203" pitchFamily="34" charset="0"/>
              </a:rPr>
              <a:t>Pay for what you use</a:t>
            </a:r>
          </a:p>
        </p:txBody>
      </p:sp>
      <p:sp>
        <p:nvSpPr>
          <p:cNvPr id="8" name="2_Text"/>
          <p:cNvSpPr/>
          <p:nvPr/>
        </p:nvSpPr>
        <p:spPr>
          <a:xfrm>
            <a:off x="3231666" y="3772171"/>
            <a:ext cx="2329092" cy="7918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770" tIns="44770" rIns="44770" bIns="447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196">
              <a:spcBef>
                <a:spcPts val="768"/>
              </a:spcBef>
              <a:defRPr/>
            </a:pPr>
            <a:r>
              <a:rPr lang="en-US" sz="2350" kern="0" dirty="0">
                <a:latin typeface="+mj-lt"/>
                <a:ea typeface="MS PGothic" panose="020B0600070205080204" pitchFamily="34" charset="-128"/>
                <a:cs typeface="Segoe UI Semibold" panose="020B0702040204020203" pitchFamily="34" charset="0"/>
              </a:rPr>
              <a:t>Let Azure Scale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96985" y="2027913"/>
            <a:ext cx="1571612" cy="1571612"/>
          </a:xfrm>
          <a:prstGeom prst="ellipse">
            <a:avLst/>
          </a:prstGeom>
          <a:solidFill>
            <a:srgbClr val="D83B0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82" tIns="143265" rIns="179082" bIns="1432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93662" y="2571859"/>
            <a:ext cx="194405" cy="350442"/>
            <a:chOff x="1403494" y="2638499"/>
            <a:chExt cx="194405" cy="350442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500697" y="2638499"/>
              <a:ext cx="0" cy="350442"/>
            </a:xfrm>
            <a:prstGeom prst="line">
              <a:avLst/>
            </a:prstGeom>
            <a:noFill/>
            <a:ln w="26988" cap="flat">
              <a:solidFill>
                <a:sysClr val="window" lastClr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540" tIns="44770" rIns="89540" bIns="44770" numCol="1" anchor="t" anchorCtr="0" compatLnSpc="1">
              <a:prstTxWarp prst="textNoShape">
                <a:avLst/>
              </a:prstTxWarp>
            </a:bodyPr>
            <a:lstStyle/>
            <a:p>
              <a:pPr defTabSz="895400">
                <a:defRPr/>
              </a:pPr>
              <a:endParaRPr lang="en-US" sz="1763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403494" y="2707564"/>
              <a:ext cx="194405" cy="217428"/>
            </a:xfrm>
            <a:custGeom>
              <a:avLst/>
              <a:gdLst>
                <a:gd name="T0" fmla="*/ 0 w 36"/>
                <a:gd name="T1" fmla="*/ 41 h 41"/>
                <a:gd name="T2" fmla="*/ 25 w 36"/>
                <a:gd name="T3" fmla="*/ 41 h 41"/>
                <a:gd name="T4" fmla="*/ 36 w 36"/>
                <a:gd name="T5" fmla="*/ 31 h 41"/>
                <a:gd name="T6" fmla="*/ 25 w 36"/>
                <a:gd name="T7" fmla="*/ 20 h 41"/>
                <a:gd name="T8" fmla="*/ 10 w 36"/>
                <a:gd name="T9" fmla="*/ 20 h 41"/>
                <a:gd name="T10" fmla="*/ 0 w 36"/>
                <a:gd name="T11" fmla="*/ 10 h 41"/>
                <a:gd name="T12" fmla="*/ 10 w 36"/>
                <a:gd name="T13" fmla="*/ 0 h 41"/>
                <a:gd name="T14" fmla="*/ 36 w 36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1">
                  <a:moveTo>
                    <a:pt x="0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31" y="41"/>
                    <a:pt x="36" y="36"/>
                    <a:pt x="36" y="31"/>
                  </a:cubicBezTo>
                  <a:cubicBezTo>
                    <a:pt x="36" y="25"/>
                    <a:pt x="31" y="20"/>
                    <a:pt x="25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noFill/>
            <a:ln w="26988" cap="flat">
              <a:solidFill>
                <a:sysClr val="window" lastClr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40" tIns="44770" rIns="89540" bIns="44770" numCol="1" anchor="t" anchorCtr="0" compatLnSpc="1">
              <a:prstTxWarp prst="textNoShape">
                <a:avLst/>
              </a:prstTxWarp>
            </a:bodyPr>
            <a:lstStyle/>
            <a:p>
              <a:pPr defTabSz="895400">
                <a:defRPr/>
              </a:pPr>
              <a:endParaRPr lang="en-US" sz="1763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3610406" y="2027913"/>
            <a:ext cx="1571612" cy="1571612"/>
          </a:xfrm>
          <a:prstGeom prst="ellipse">
            <a:avLst/>
          </a:prstGeom>
          <a:solidFill>
            <a:srgbClr val="D83B0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82" tIns="143265" rIns="179082" bIns="1432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058571" y="2987146"/>
            <a:ext cx="675286" cy="42676"/>
          </a:xfrm>
          <a:prstGeom prst="rect">
            <a:avLst/>
          </a:prstGeom>
          <a:solidFill>
            <a:sysClr val="window" lastClr="FFFFFF"/>
          </a:solidFill>
          <a:ln w="15875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058571" y="2901794"/>
            <a:ext cx="82842" cy="42676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184089" y="2901794"/>
            <a:ext cx="85352" cy="42676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312117" y="2605571"/>
            <a:ext cx="421740" cy="338899"/>
          </a:xfrm>
          <a:custGeom>
            <a:avLst/>
            <a:gdLst>
              <a:gd name="T0" fmla="*/ 109 w 168"/>
              <a:gd name="T1" fmla="*/ 0 h 135"/>
              <a:gd name="T2" fmla="*/ 109 w 168"/>
              <a:gd name="T3" fmla="*/ 17 h 135"/>
              <a:gd name="T4" fmla="*/ 139 w 168"/>
              <a:gd name="T5" fmla="*/ 17 h 135"/>
              <a:gd name="T6" fmla="*/ 38 w 168"/>
              <a:gd name="T7" fmla="*/ 118 h 135"/>
              <a:gd name="T8" fmla="*/ 0 w 168"/>
              <a:gd name="T9" fmla="*/ 118 h 135"/>
              <a:gd name="T10" fmla="*/ 0 w 168"/>
              <a:gd name="T11" fmla="*/ 135 h 135"/>
              <a:gd name="T12" fmla="*/ 46 w 168"/>
              <a:gd name="T13" fmla="*/ 135 h 135"/>
              <a:gd name="T14" fmla="*/ 151 w 168"/>
              <a:gd name="T15" fmla="*/ 29 h 135"/>
              <a:gd name="T16" fmla="*/ 151 w 168"/>
              <a:gd name="T17" fmla="*/ 59 h 135"/>
              <a:gd name="T18" fmla="*/ 168 w 168"/>
              <a:gd name="T19" fmla="*/ 59 h 135"/>
              <a:gd name="T20" fmla="*/ 168 w 168"/>
              <a:gd name="T21" fmla="*/ 0 h 135"/>
              <a:gd name="T22" fmla="*/ 109 w 168"/>
              <a:gd name="T23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8" h="135">
                <a:moveTo>
                  <a:pt x="109" y="0"/>
                </a:moveTo>
                <a:lnTo>
                  <a:pt x="109" y="17"/>
                </a:lnTo>
                <a:lnTo>
                  <a:pt x="139" y="17"/>
                </a:lnTo>
                <a:lnTo>
                  <a:pt x="38" y="118"/>
                </a:lnTo>
                <a:lnTo>
                  <a:pt x="0" y="118"/>
                </a:lnTo>
                <a:lnTo>
                  <a:pt x="0" y="135"/>
                </a:lnTo>
                <a:lnTo>
                  <a:pt x="46" y="135"/>
                </a:lnTo>
                <a:lnTo>
                  <a:pt x="151" y="29"/>
                </a:lnTo>
                <a:lnTo>
                  <a:pt x="151" y="59"/>
                </a:lnTo>
                <a:lnTo>
                  <a:pt x="168" y="59"/>
                </a:lnTo>
                <a:lnTo>
                  <a:pt x="168" y="0"/>
                </a:lnTo>
                <a:lnTo>
                  <a:pt x="109" y="0"/>
                </a:lnTo>
                <a:close/>
              </a:path>
            </a:pathLst>
          </a:custGeom>
          <a:solidFill>
            <a:sysClr val="window" lastClr="FFFFFF"/>
          </a:solidFill>
          <a:ln w="12700">
            <a:noFill/>
            <a:round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523828" y="2027913"/>
            <a:ext cx="1571612" cy="1571612"/>
          </a:xfrm>
          <a:prstGeom prst="ellipse">
            <a:avLst/>
          </a:prstGeom>
          <a:solidFill>
            <a:srgbClr val="D83B0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82" tIns="143265" rIns="179082" bIns="1432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48387" y="2027913"/>
            <a:ext cx="1571612" cy="1571612"/>
          </a:xfrm>
          <a:prstGeom prst="ellipse">
            <a:avLst/>
          </a:prstGeom>
          <a:solidFill>
            <a:srgbClr val="D83B0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82" tIns="143265" rIns="179082" bIns="1432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1_Text"/>
          <p:cNvSpPr/>
          <p:nvPr/>
        </p:nvSpPr>
        <p:spPr>
          <a:xfrm>
            <a:off x="6218237" y="3772171"/>
            <a:ext cx="2057400" cy="7918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770" tIns="44770" rIns="44770" bIns="447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196">
              <a:spcBef>
                <a:spcPts val="768"/>
              </a:spcBef>
              <a:defRPr/>
            </a:pPr>
            <a:r>
              <a:rPr lang="en-US" sz="2350" kern="0" dirty="0">
                <a:latin typeface="+mj-lt"/>
                <a:ea typeface="MS PGothic" panose="020B0600070205080204" pitchFamily="34" charset="-128"/>
                <a:cs typeface="Segoe UI Semibold" panose="020B0702040204020203" pitchFamily="34" charset="0"/>
              </a:rPr>
              <a:t>Run small pieces of code</a:t>
            </a:r>
          </a:p>
        </p:txBody>
      </p:sp>
      <p:sp>
        <p:nvSpPr>
          <p:cNvPr id="25" name="1_Text"/>
          <p:cNvSpPr/>
          <p:nvPr/>
        </p:nvSpPr>
        <p:spPr>
          <a:xfrm>
            <a:off x="9113837" y="3772171"/>
            <a:ext cx="2133600" cy="7918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4770" tIns="44770" rIns="44770" bIns="447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196">
              <a:spcBef>
                <a:spcPts val="768"/>
              </a:spcBef>
              <a:defRPr/>
            </a:pPr>
            <a:r>
              <a:rPr lang="en-US" sz="2347" kern="0" dirty="0">
                <a:latin typeface="+mj-lt"/>
                <a:ea typeface="MS PGothic" panose="020B0600070205080204" pitchFamily="34" charset="-128"/>
                <a:cs typeface="Segoe UI Semibold" panose="020B0702040204020203" pitchFamily="34" charset="0"/>
              </a:rPr>
              <a:t>Focus on code</a:t>
            </a:r>
          </a:p>
        </p:txBody>
      </p:sp>
      <p:sp>
        <p:nvSpPr>
          <p:cNvPr id="26" name="Freeform 156"/>
          <p:cNvSpPr>
            <a:spLocks noEditPoints="1"/>
          </p:cNvSpPr>
          <p:nvPr/>
        </p:nvSpPr>
        <p:spPr bwMode="black">
          <a:xfrm rot="14239811">
            <a:off x="9927597" y="2507404"/>
            <a:ext cx="613195" cy="592966"/>
          </a:xfrm>
          <a:custGeom>
            <a:avLst/>
            <a:gdLst>
              <a:gd name="T0" fmla="*/ 1291 w 1453"/>
              <a:gd name="T1" fmla="*/ 807 h 1407"/>
              <a:gd name="T2" fmla="*/ 867 w 1453"/>
              <a:gd name="T3" fmla="*/ 807 h 1407"/>
              <a:gd name="T4" fmla="*/ 1033 w 1453"/>
              <a:gd name="T5" fmla="*/ 1198 h 1407"/>
              <a:gd name="T6" fmla="*/ 1291 w 1453"/>
              <a:gd name="T7" fmla="*/ 807 h 1407"/>
              <a:gd name="T8" fmla="*/ 704 w 1453"/>
              <a:gd name="T9" fmla="*/ 0 h 1407"/>
              <a:gd name="T10" fmla="*/ 1405 w 1453"/>
              <a:gd name="T11" fmla="*/ 651 h 1407"/>
              <a:gd name="T12" fmla="*/ 1453 w 1453"/>
              <a:gd name="T13" fmla="*/ 651 h 1407"/>
              <a:gd name="T14" fmla="*/ 1453 w 1453"/>
              <a:gd name="T15" fmla="*/ 729 h 1407"/>
              <a:gd name="T16" fmla="*/ 953 w 1453"/>
              <a:gd name="T17" fmla="*/ 1407 h 1407"/>
              <a:gd name="T18" fmla="*/ 935 w 1453"/>
              <a:gd name="T19" fmla="*/ 1366 h 1407"/>
              <a:gd name="T20" fmla="*/ 704 w 1453"/>
              <a:gd name="T21" fmla="*/ 1407 h 1407"/>
              <a:gd name="T22" fmla="*/ 0 w 1453"/>
              <a:gd name="T23" fmla="*/ 703 h 1407"/>
              <a:gd name="T24" fmla="*/ 704 w 1453"/>
              <a:gd name="T25" fmla="*/ 0 h 1407"/>
              <a:gd name="T26" fmla="*/ 1249 w 1453"/>
              <a:gd name="T27" fmla="*/ 651 h 1407"/>
              <a:gd name="T28" fmla="*/ 704 w 1453"/>
              <a:gd name="T29" fmla="*/ 156 h 1407"/>
              <a:gd name="T30" fmla="*/ 156 w 1453"/>
              <a:gd name="T31" fmla="*/ 703 h 1407"/>
              <a:gd name="T32" fmla="*/ 704 w 1453"/>
              <a:gd name="T33" fmla="*/ 1251 h 1407"/>
              <a:gd name="T34" fmla="*/ 875 w 1453"/>
              <a:gd name="T35" fmla="*/ 1224 h 1407"/>
              <a:gd name="T36" fmla="*/ 631 w 1453"/>
              <a:gd name="T37" fmla="*/ 651 h 1407"/>
              <a:gd name="T38" fmla="*/ 1249 w 1453"/>
              <a:gd name="T39" fmla="*/ 651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53" h="1407">
                <a:moveTo>
                  <a:pt x="1291" y="807"/>
                </a:moveTo>
                <a:cubicBezTo>
                  <a:pt x="867" y="807"/>
                  <a:pt x="867" y="807"/>
                  <a:pt x="867" y="807"/>
                </a:cubicBezTo>
                <a:cubicBezTo>
                  <a:pt x="1033" y="1198"/>
                  <a:pt x="1033" y="1198"/>
                  <a:pt x="1033" y="1198"/>
                </a:cubicBezTo>
                <a:cubicBezTo>
                  <a:pt x="1170" y="1114"/>
                  <a:pt x="1268" y="973"/>
                  <a:pt x="1291" y="807"/>
                </a:cubicBezTo>
                <a:close/>
                <a:moveTo>
                  <a:pt x="704" y="0"/>
                </a:moveTo>
                <a:cubicBezTo>
                  <a:pt x="1075" y="0"/>
                  <a:pt x="1379" y="287"/>
                  <a:pt x="1405" y="651"/>
                </a:cubicBezTo>
                <a:cubicBezTo>
                  <a:pt x="1453" y="651"/>
                  <a:pt x="1453" y="651"/>
                  <a:pt x="1453" y="651"/>
                </a:cubicBezTo>
                <a:cubicBezTo>
                  <a:pt x="1453" y="729"/>
                  <a:pt x="1453" y="729"/>
                  <a:pt x="1453" y="729"/>
                </a:cubicBezTo>
                <a:cubicBezTo>
                  <a:pt x="1453" y="1070"/>
                  <a:pt x="1245" y="1283"/>
                  <a:pt x="953" y="1407"/>
                </a:cubicBezTo>
                <a:cubicBezTo>
                  <a:pt x="935" y="1366"/>
                  <a:pt x="935" y="1366"/>
                  <a:pt x="935" y="1366"/>
                </a:cubicBezTo>
                <a:cubicBezTo>
                  <a:pt x="864" y="1392"/>
                  <a:pt x="792" y="1407"/>
                  <a:pt x="704" y="1407"/>
                </a:cubicBezTo>
                <a:cubicBezTo>
                  <a:pt x="315" y="1407"/>
                  <a:pt x="0" y="1092"/>
                  <a:pt x="0" y="703"/>
                </a:cubicBezTo>
                <a:cubicBezTo>
                  <a:pt x="0" y="315"/>
                  <a:pt x="315" y="0"/>
                  <a:pt x="704" y="0"/>
                </a:cubicBezTo>
                <a:close/>
                <a:moveTo>
                  <a:pt x="1249" y="651"/>
                </a:moveTo>
                <a:cubicBezTo>
                  <a:pt x="1223" y="373"/>
                  <a:pt x="989" y="156"/>
                  <a:pt x="704" y="156"/>
                </a:cubicBezTo>
                <a:cubicBezTo>
                  <a:pt x="401" y="156"/>
                  <a:pt x="156" y="401"/>
                  <a:pt x="156" y="703"/>
                </a:cubicBezTo>
                <a:cubicBezTo>
                  <a:pt x="156" y="1006"/>
                  <a:pt x="401" y="1251"/>
                  <a:pt x="704" y="1251"/>
                </a:cubicBezTo>
                <a:cubicBezTo>
                  <a:pt x="763" y="1251"/>
                  <a:pt x="821" y="1242"/>
                  <a:pt x="875" y="1224"/>
                </a:cubicBezTo>
                <a:cubicBezTo>
                  <a:pt x="631" y="651"/>
                  <a:pt x="631" y="651"/>
                  <a:pt x="631" y="651"/>
                </a:cubicBezTo>
                <a:cubicBezTo>
                  <a:pt x="1249" y="651"/>
                  <a:pt x="1249" y="651"/>
                  <a:pt x="1249" y="6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0595" tIns="40298" rIns="80595" bIns="40298" numCol="1" anchor="t" anchorCtr="0" compatLnSpc="1">
            <a:prstTxWarp prst="textNoShape">
              <a:avLst/>
            </a:prstTxWarp>
          </a:bodyPr>
          <a:lstStyle/>
          <a:p>
            <a:pPr defTabSz="895400"/>
            <a:endParaRPr lang="en-US" sz="1566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27" name="Picture 39" descr="C:\Users\sakuu\Documents\Ballmer WPC\PNGS\Tim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39455" y="2360521"/>
            <a:ext cx="552324" cy="8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565476" y="2994343"/>
            <a:ext cx="192844" cy="45719"/>
          </a:xfrm>
          <a:prstGeom prst="rect">
            <a:avLst/>
          </a:prstGeom>
          <a:solidFill>
            <a:sysClr val="window" lastClr="FFFFFF"/>
          </a:solidFill>
          <a:ln w="15875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1255405" y="2997386"/>
            <a:ext cx="82842" cy="42676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409186" y="2997386"/>
            <a:ext cx="85352" cy="42676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89540" tIns="44770" rIns="89540" bIns="44770" numCol="1" anchor="t" anchorCtr="0" compatLnSpc="1">
            <a:prstTxWarp prst="textNoShape">
              <a:avLst/>
            </a:prstTxWarp>
          </a:bodyPr>
          <a:lstStyle/>
          <a:p>
            <a:pPr defTabSz="895400">
              <a:defRPr/>
            </a:pPr>
            <a:endParaRPr lang="en-US" sz="1763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3251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81848E-6 1.51611E-6 L -2.81848E-6 -0.0544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7.19939E-7 1.51611E-6 L 7.19939E-7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3544E-6 1.51611E-6 L 3.63544E-6 -0.0544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8203E-6 1.51611E-6 L -1.18203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24" grpId="0"/>
      <p:bldP spid="24" grpId="1"/>
      <p:bldP spid="25" grpId="0"/>
      <p:bldP spid="2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751" y="3116262"/>
            <a:ext cx="7100286" cy="1098762"/>
          </a:xfrm>
        </p:spPr>
        <p:txBody>
          <a:bodyPr/>
          <a:lstStyle/>
          <a:p>
            <a:r>
              <a:rPr lang="en-US" sz="6600" dirty="0" err="1"/>
              <a:t>Serverless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36637" y="3222799"/>
            <a:ext cx="2895599" cy="960263"/>
          </a:xfrm>
        </p:spPr>
        <p:txBody>
          <a:bodyPr/>
          <a:lstStyle/>
          <a:p>
            <a:pPr algn="r"/>
            <a:r>
              <a:rPr lang="en-US" sz="4800" dirty="0"/>
              <a:t>DEMO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13237" y="2735262"/>
            <a:ext cx="0" cy="1905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“Servers when you want them,</a:t>
            </a: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549275" y="3458400"/>
            <a:ext cx="11887200" cy="118186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serverless</a:t>
            </a:r>
            <a:r>
              <a:rPr lang="en-US" dirty="0"/>
              <a:t> when you don’t”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2403" y="4792662"/>
            <a:ext cx="4514634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Chris Anderson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PM, Microsoft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32016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28121538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5207579"/>
          </a:xfrm>
        </p:spPr>
        <p:txBody>
          <a:bodyPr/>
          <a:lstStyle/>
          <a:p>
            <a:r>
              <a:rPr lang="en-US" dirty="0"/>
              <a:t>Pay per execution model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Executions = </a:t>
            </a:r>
            <a:r>
              <a:rPr lang="en-US" sz="3600" u="sng" dirty="0"/>
              <a:t>Number of executions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r>
              <a:rPr lang="en-US" sz="3600" dirty="0"/>
              <a:t>GB-sec = </a:t>
            </a:r>
            <a:r>
              <a:rPr lang="en-US" sz="3600" u="sng" dirty="0"/>
              <a:t>Duration of execution</a:t>
            </a:r>
            <a:r>
              <a:rPr lang="en-US" sz="3600" dirty="0"/>
              <a:t> x </a:t>
            </a:r>
            <a:r>
              <a:rPr lang="en-US" sz="3600" u="sng" dirty="0"/>
              <a:t>memory usage </a:t>
            </a:r>
          </a:p>
          <a:p>
            <a:endParaRPr lang="en-US" dirty="0"/>
          </a:p>
          <a:p>
            <a:r>
              <a:rPr lang="en-US" dirty="0"/>
              <a:t>Azure Functions 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$0.20/1M executions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$0.000016 /GB-sec</a:t>
            </a:r>
          </a:p>
          <a:p>
            <a:pPr marL="582873" indent="-58287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14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957459"/>
          </a:xfrm>
        </p:spPr>
        <p:txBody>
          <a:bodyPr/>
          <a:lstStyle/>
          <a:p>
            <a:r>
              <a:rPr lang="en-US" dirty="0"/>
              <a:t>Free Grant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1,000,000 </a:t>
            </a:r>
            <a:r>
              <a:rPr lang="en-US" sz="3600" b="1" dirty="0"/>
              <a:t>free</a:t>
            </a:r>
            <a:r>
              <a:rPr lang="en-US" sz="3600" dirty="0"/>
              <a:t> executions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400,000 </a:t>
            </a:r>
            <a:r>
              <a:rPr lang="en-US" sz="3600" b="1" dirty="0"/>
              <a:t>free</a:t>
            </a:r>
            <a:r>
              <a:rPr lang="en-US" sz="3600" dirty="0"/>
              <a:t> GB-sec</a:t>
            </a:r>
          </a:p>
        </p:txBody>
      </p:sp>
    </p:spTree>
    <p:extLst>
      <p:ext uri="{BB962C8B-B14F-4D97-AF65-F5344CB8AC3E}">
        <p14:creationId xmlns:p14="http://schemas.microsoft.com/office/powerpoint/2010/main" val="1247444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08612"/>
          </a:xfrm>
        </p:spPr>
        <p:txBody>
          <a:bodyPr/>
          <a:lstStyle/>
          <a:p>
            <a:r>
              <a:rPr lang="en-US" dirty="0"/>
              <a:t>Scenario: API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 million requests a month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0.5 sec execution duration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Average 512 MB memory usage</a:t>
            </a:r>
          </a:p>
          <a:p>
            <a:r>
              <a:rPr lang="en-US" dirty="0"/>
              <a:t>Math: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</a:t>
            </a:r>
            <a:r>
              <a:rPr lang="en-US" sz="3200" dirty="0" err="1"/>
              <a:t>reqs</a:t>
            </a:r>
            <a:r>
              <a:rPr lang="en-US" sz="3200" dirty="0"/>
              <a:t> * (0.5 sec * 0.5 GB) per request = 2.5M GB-sec</a:t>
            </a:r>
          </a:p>
          <a:p>
            <a:r>
              <a:rPr lang="en-US" dirty="0"/>
              <a:t>Billable units: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2.5M GB-sec – 400k GB-sec grant = 2.1M GB-sec ~= $33.60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10M requests – 1M free grant = 9M requests ~=    $1.80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96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209495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 one over the other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24891"/>
              </p:ext>
            </p:extLst>
          </p:nvPr>
        </p:nvGraphicFramePr>
        <p:xfrm>
          <a:off x="731837" y="1592262"/>
          <a:ext cx="10820400" cy="320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86320292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870266190"/>
                    </a:ext>
                  </a:extLst>
                </a:gridCol>
              </a:tblGrid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App Service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88120"/>
                  </a:ext>
                </a:extLst>
              </a:tr>
              <a:tr h="758908">
                <a:tc>
                  <a:txBody>
                    <a:bodyPr/>
                    <a:lstStyle/>
                    <a:p>
                      <a:r>
                        <a:rPr lang="en-US" dirty="0"/>
                        <a:t>Plan on running often or continuousl</a:t>
                      </a:r>
                      <a:r>
                        <a:rPr lang="en-US" baseline="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One-off or once in a while</a:t>
                      </a:r>
                    </a:p>
                    <a:p>
                      <a:r>
                        <a:rPr lang="en-US" baseline="0" dirty="0"/>
                        <a:t> - 10 minute limit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53094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Have excess</a:t>
                      </a:r>
                      <a:r>
                        <a:rPr lang="en-US" baseline="0" dirty="0"/>
                        <a:t> capacity on App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worry about setting scaling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66076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Want predetermine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want to pay for an </a:t>
                      </a:r>
                      <a:r>
                        <a:rPr lang="en-US"/>
                        <a:t>App Service Plan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19835"/>
                  </a:ext>
                </a:extLst>
              </a:tr>
              <a:tr h="612692">
                <a:tc>
                  <a:txBody>
                    <a:bodyPr/>
                    <a:lstStyle/>
                    <a:p>
                      <a:r>
                        <a:rPr lang="en-US" dirty="0"/>
                        <a:t>&gt; 15 MB file on HTTP Triggered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memory: 1.5GB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499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89486"/>
            <a:ext cx="11887200" cy="418576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Avoid long-running functions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Use queues to communicate between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Queues, Topics, </a:t>
            </a:r>
            <a:r>
              <a:rPr lang="en-US" sz="3200" dirty="0" err="1"/>
              <a:t>EventHub</a:t>
            </a: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Functions should be stateless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If need state, keep it in queue messages</a:t>
            </a:r>
          </a:p>
        </p:txBody>
      </p:sp>
    </p:spTree>
    <p:extLst>
      <p:ext uri="{BB962C8B-B14F-4D97-AF65-F5344CB8AC3E}">
        <p14:creationId xmlns:p14="http://schemas.microsoft.com/office/powerpoint/2010/main" val="31871689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(cont.)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357233"/>
            <a:ext cx="11887200" cy="33239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Write defensive functions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Allow for retry logic</a:t>
            </a:r>
          </a:p>
          <a:p>
            <a:pPr marL="1143000" lvl="1" indent="-571500">
              <a:lnSpc>
                <a:spcPct val="12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/>
              <a:t>Use dead-letter queues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async code</a:t>
            </a:r>
          </a:p>
        </p:txBody>
      </p:sp>
    </p:spTree>
    <p:extLst>
      <p:ext uri="{BB962C8B-B14F-4D97-AF65-F5344CB8AC3E}">
        <p14:creationId xmlns:p14="http://schemas.microsoft.com/office/powerpoint/2010/main" val="181135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</a:t>
            </a:r>
            <a:r>
              <a:rPr lang="en-US" dirty="0">
                <a:solidFill>
                  <a:schemeClr val="tx1"/>
                </a:solidFill>
              </a:rPr>
              <a:t>uncti</a:t>
            </a:r>
            <a:r>
              <a:rPr lang="en-US" dirty="0"/>
              <a:t>ons Features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3337" y="53920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Open source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Runtime, scripting, VS tooling, and portal developed in the open in GitHub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337" y="40712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Pay-per-use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Pay only for when your function executes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03337" y="27504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Simplified Integration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Integrate with Azure services and third-party services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03337" y="1429654"/>
            <a:ext cx="9777300" cy="1077008"/>
          </a:xfrm>
          <a:prstGeom prst="rect">
            <a:avLst/>
          </a:prstGeom>
        </p:spPr>
        <p:txBody>
          <a:bodyPr vert="horz" wrap="square" lIns="146138" tIns="91336" rIns="146138" bIns="91336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716">
              <a:defRPr/>
            </a:pPr>
            <a:r>
              <a:rPr lang="en-US" dirty="0"/>
              <a:t>Choice of Languages</a:t>
            </a:r>
          </a:p>
          <a:p>
            <a:pPr lvl="1" defTabSz="931716">
              <a:defRPr/>
            </a:pPr>
            <a:r>
              <a:rPr lang="en-US" dirty="0">
                <a:solidFill>
                  <a:schemeClr val="tx1"/>
                </a:solidFill>
              </a:rPr>
              <a:t>Choose the language that can best solve the problem. Mix-and-match</a:t>
            </a:r>
          </a:p>
        </p:txBody>
      </p:sp>
    </p:spTree>
    <p:extLst>
      <p:ext uri="{BB962C8B-B14F-4D97-AF65-F5344CB8AC3E}">
        <p14:creationId xmlns:p14="http://schemas.microsoft.com/office/powerpoint/2010/main" val="39053946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Abstraction with Azure Functions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26366" y="166846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Serverless</a:t>
            </a: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Abstraction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noProof="0" dirty="0">
                <a:solidFill>
                  <a:schemeClr val="tx1"/>
                </a:solidFill>
                <a:latin typeface="Segoe UI"/>
              </a:rPr>
              <a:t>Abstract away the scaling of compute</a:t>
            </a:r>
            <a:endParaRPr kumimoji="0" lang="en-US" sz="1998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3545" y="185776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626366" y="3335342"/>
            <a:ext cx="10230671" cy="10763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6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349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6697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046" marR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9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2218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77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35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94" indent="-232929" algn="l" defTabSz="9317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996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Binding and Triggers</a:t>
            </a:r>
          </a:p>
          <a:p>
            <a:pPr marL="0" marR="0" lvl="1" indent="0" algn="l" defTabSz="9317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 away the services you interact with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83545" y="3524648"/>
            <a:ext cx="772965" cy="77296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065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951" y="3344862"/>
            <a:ext cx="6033486" cy="762000"/>
          </a:xfrm>
        </p:spPr>
        <p:txBody>
          <a:bodyPr/>
          <a:lstStyle/>
          <a:p>
            <a:r>
              <a:rPr lang="en-US" sz="3600" dirty="0"/>
              <a:t>https://functions.azure.com/try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36637" y="3222799"/>
            <a:ext cx="2895599" cy="960263"/>
          </a:xfrm>
        </p:spPr>
        <p:txBody>
          <a:bodyPr/>
          <a:lstStyle/>
          <a:p>
            <a:pPr algn="r"/>
            <a:r>
              <a:rPr lang="en-US" sz="4800" dirty="0"/>
              <a:t>TRY IT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13237" y="2735262"/>
            <a:ext cx="0" cy="1905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5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037" y="3040062"/>
            <a:ext cx="11887200" cy="118186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50344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3968"/>
            <a:ext cx="12436475" cy="698658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" y="3496468"/>
            <a:ext cx="12436475" cy="349408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54262"/>
            <a:ext cx="12436475" cy="1219200"/>
          </a:xfrm>
        </p:spPr>
        <p:txBody>
          <a:bodyPr/>
          <a:lstStyle/>
          <a:p>
            <a:pPr algn="ctr"/>
            <a:r>
              <a:rPr lang="en-US" spc="700" dirty="0">
                <a:solidFill>
                  <a:schemeClr val="bg1"/>
                </a:solidFill>
              </a:rPr>
              <a:t>“Frictionless”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37" y="4060493"/>
            <a:ext cx="1113169" cy="11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8" y="295274"/>
            <a:ext cx="4849229" cy="917575"/>
          </a:xfrm>
        </p:spPr>
        <p:txBody>
          <a:bodyPr/>
          <a:lstStyle/>
          <a:p>
            <a:r>
              <a:rPr lang="en-US" dirty="0"/>
              <a:t>App Service (PaaS)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379" y="3042598"/>
            <a:ext cx="321626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Automated Scaling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85437" y="4259262"/>
            <a:ext cx="112114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SSL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1437" y="5859462"/>
            <a:ext cx="336855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Slots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49052" y="3497262"/>
            <a:ext cx="138723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Kudu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1291" y="5570022"/>
            <a:ext cx="43081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Continuous Integration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0128" y="3116262"/>
            <a:ext cx="227850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App Settings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71398" y="1102915"/>
            <a:ext cx="332206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Remote Debugging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914" y="3984205"/>
            <a:ext cx="151445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Alerts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4629" y="1342308"/>
            <a:ext cx="19643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 Out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8637" y="1863179"/>
            <a:ext cx="167257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Scale 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09037" y="2315088"/>
            <a:ext cx="349429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Language Support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72" y="6192445"/>
            <a:ext cx="142891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GitHub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9269" y="6319198"/>
            <a:ext cx="111876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VSTS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56558" y="6319198"/>
            <a:ext cx="243400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Deploy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092" y="2197317"/>
            <a:ext cx="203324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Monitoring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96312" y="3421062"/>
            <a:ext cx="103618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VPN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23868" y="5774097"/>
            <a:ext cx="91948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FTP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4637" y="4640262"/>
            <a:ext cx="36386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OAuth Authentication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9489" y="5439122"/>
            <a:ext cx="15972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Backups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272" y="4947598"/>
            <a:ext cx="30319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ARM Deployment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94637" y="4487862"/>
            <a:ext cx="123578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CORS</a:t>
            </a:r>
          </a:p>
        </p:txBody>
      </p:sp>
      <p:pic>
        <p:nvPicPr>
          <p:cNvPr id="2" name="Logic Apps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3674722"/>
            <a:ext cx="1067812" cy="1067812"/>
          </a:xfrm>
          <a:prstGeom prst="rect">
            <a:avLst/>
          </a:prstGeom>
        </p:spPr>
      </p:pic>
      <p:pic>
        <p:nvPicPr>
          <p:cNvPr id="12" name="Mobile Apps"/>
          <p:cNvPicPr>
            <a:picLocks noChangeAspect="1"/>
          </p:cNvPicPr>
          <p:nvPr/>
        </p:nvPicPr>
        <p:blipFill>
          <a:blip r:embed="rId4">
            <a:lum bright="-40000" contrast="-40000"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4056" y="1439862"/>
            <a:ext cx="753981" cy="1082641"/>
          </a:xfrm>
          <a:prstGeom prst="rect">
            <a:avLst/>
          </a:prstGeom>
        </p:spPr>
      </p:pic>
      <p:pic>
        <p:nvPicPr>
          <p:cNvPr id="13" name="API Apps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7" y="1439862"/>
            <a:ext cx="1190550" cy="1190550"/>
          </a:xfrm>
          <a:prstGeom prst="rect">
            <a:avLst/>
          </a:prstGeom>
        </p:spPr>
      </p:pic>
      <p:pic>
        <p:nvPicPr>
          <p:cNvPr id="11" name="Web Apps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027237" y="3802062"/>
            <a:ext cx="1015837" cy="9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8437" y="1439862"/>
            <a:ext cx="2860398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Fully Managed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08" y="2531003"/>
            <a:ext cx="2109259" cy="2109259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41" name="TextBox 40"/>
          <p:cNvSpPr txBox="1"/>
          <p:nvPr/>
        </p:nvSpPr>
        <p:spPr>
          <a:xfrm>
            <a:off x="9113837" y="5097462"/>
            <a:ext cx="29485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+mj-lt"/>
              </a:rPr>
              <a:t>Custom Domains</a:t>
            </a:r>
            <a:endParaRPr lang="en-US" sz="28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352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: Events"/>
          <p:cNvSpPr txBox="1"/>
          <p:nvPr/>
        </p:nvSpPr>
        <p:spPr>
          <a:xfrm>
            <a:off x="2090678" y="2149735"/>
            <a:ext cx="1308159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Events</a:t>
            </a: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Processing</a:t>
            </a:r>
          </a:p>
        </p:txBody>
      </p:sp>
      <p:pic>
        <p:nvPicPr>
          <p:cNvPr id="4" name="Bracket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85" y="2482211"/>
            <a:ext cx="2612672" cy="2812185"/>
          </a:xfrm>
          <a:prstGeom prst="rect">
            <a:avLst/>
          </a:prstGeom>
        </p:spPr>
      </p:pic>
      <p:pic>
        <p:nvPicPr>
          <p:cNvPr id="2" name="Bracket - Slas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16" y="2474602"/>
            <a:ext cx="2619741" cy="2819794"/>
          </a:xfrm>
          <a:prstGeom prst="rect">
            <a:avLst/>
          </a:prstGeom>
        </p:spPr>
      </p:pic>
      <p:sp>
        <p:nvSpPr>
          <p:cNvPr id="7" name="Text: Code"/>
          <p:cNvSpPr txBox="1"/>
          <p:nvPr/>
        </p:nvSpPr>
        <p:spPr>
          <a:xfrm>
            <a:off x="9113837" y="2253512"/>
            <a:ext cx="1180874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Code</a:t>
            </a:r>
          </a:p>
        </p:txBody>
      </p:sp>
      <p:pic>
        <p:nvPicPr>
          <p:cNvPr id="10" name="Fi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19" y="2566867"/>
            <a:ext cx="2833743" cy="2833743"/>
          </a:xfrm>
          <a:prstGeom prst="rect">
            <a:avLst/>
          </a:prstGeom>
        </p:spPr>
      </p:pic>
      <p:pic>
        <p:nvPicPr>
          <p:cNvPr id="9" name="Bolt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24" y="2566867"/>
            <a:ext cx="2690949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3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33E-6 2.59646E-6 L 0.24904 0.0061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6" y="2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19E-6 9.71403E-7 L -0.33419 0.00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9" y="4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723E-6 -2.95506E-6 L -0.33444 0.0088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22" y="4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Events?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58211"/>
              </p:ext>
            </p:extLst>
          </p:nvPr>
        </p:nvGraphicFramePr>
        <p:xfrm>
          <a:off x="884237" y="1439862"/>
          <a:ext cx="1043940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Manual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Queue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Storage Blob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Service Bus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Event Hub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HTTP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Webhooks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4000" b="0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GitHub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4000" b="0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8679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95034"/>
            <a:ext cx="11887200" cy="5478423"/>
          </a:xfrm>
        </p:spPr>
        <p:txBody>
          <a:bodyPr/>
          <a:lstStyle/>
          <a:p>
            <a:pPr marL="0" lvl="1" indent="0">
              <a:buNone/>
            </a:pPr>
            <a:r>
              <a:rPr lang="en-US" sz="4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First-Class Support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Experimental Support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Batch 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Typescript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</a:t>
            </a:r>
          </a:p>
        </p:txBody>
      </p:sp>
      <p:pic>
        <p:nvPicPr>
          <p:cNvPr id="2" name="C#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6" y="1907677"/>
            <a:ext cx="1442495" cy="1442495"/>
          </a:xfrm>
          <a:prstGeom prst="rect">
            <a:avLst/>
          </a:prstGeom>
        </p:spPr>
      </p:pic>
      <p:pic>
        <p:nvPicPr>
          <p:cNvPr id="4" name="F#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34" y="1948112"/>
            <a:ext cx="1444752" cy="1444752"/>
          </a:xfrm>
          <a:prstGeom prst="rect">
            <a:avLst/>
          </a:prstGeom>
        </p:spPr>
      </p:pic>
      <p:pic>
        <p:nvPicPr>
          <p:cNvPr id="1028" name="JavaScri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837" y="1981256"/>
            <a:ext cx="1444752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4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3_plexure_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heme" id="{79166DB3-3AA9-488F-8408-9CE6CDC3578D}" vid="{8699150C-86E1-4F53-97E7-7792F656A737}"/>
    </a:ext>
  </a:extLst>
</a:theme>
</file>

<file path=ppt/theme/theme5.xml><?xml version="1.0" encoding="utf-8"?>
<a:theme xmlns:a="http://schemas.openxmlformats.org/drawingml/2006/main" name="4_Office Theme">
  <a:themeElements>
    <a:clrScheme name="plexure">
      <a:dk1>
        <a:srgbClr val="F36E24"/>
      </a:dk1>
      <a:lt1>
        <a:sysClr val="window" lastClr="FFFFFF"/>
      </a:lt1>
      <a:dk2>
        <a:srgbClr val="F36E24"/>
      </a:dk2>
      <a:lt2>
        <a:srgbClr val="FFFFFF"/>
      </a:lt2>
      <a:accent1>
        <a:srgbClr val="F36E24"/>
      </a:accent1>
      <a:accent2>
        <a:srgbClr val="F79421"/>
      </a:accent2>
      <a:accent3>
        <a:srgbClr val="F15623"/>
      </a:accent3>
      <a:accent4>
        <a:srgbClr val="0090B2"/>
      </a:accent4>
      <a:accent5>
        <a:srgbClr val="00ABAD"/>
      </a:accent5>
      <a:accent6>
        <a:srgbClr val="666666"/>
      </a:accent6>
      <a:hlink>
        <a:srgbClr val="FFC0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exure_template recovered" id="{E002AAF0-5D16-4692-A36B-B62B947FB93C}" vid="{AB8FB7C3-4B65-4820-8E13-612B5694C3DB}"/>
    </a:ext>
  </a:extLst>
</a:theme>
</file>

<file path=ppt/theme/theme6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_v02.potx" id="{DA6A3121-A306-4E81-BF43-CBCE095D8B76}" vid="{C3266B5A-74AF-44F8-8FA8-F258E4A695D4}"/>
    </a:ext>
  </a:extLst>
</a:theme>
</file>

<file path=ppt/theme/theme8.xml><?xml version="1.0" encoding="utf-8"?>
<a:theme xmlns:a="http://schemas.openxmlformats.org/drawingml/2006/main" name="Ignite_Breakout_Template">
  <a:themeElements>
    <a:clrScheme name="Ignite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FFB900"/>
      </a:accent2>
      <a:accent3>
        <a:srgbClr val="FF8C00"/>
      </a:accent3>
      <a:accent4>
        <a:srgbClr val="A80000"/>
      </a:accent4>
      <a:accent5>
        <a:srgbClr val="505050"/>
      </a:accent5>
      <a:accent6>
        <a:srgbClr val="D2D2D2"/>
      </a:accent6>
      <a:hlink>
        <a:srgbClr val="D83B01"/>
      </a:hlink>
      <a:folHlink>
        <a:srgbClr val="A8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0</TotalTime>
  <Words>1271</Words>
  <Application>Microsoft Office PowerPoint</Application>
  <PresentationFormat>Custom</PresentationFormat>
  <Paragraphs>427</Paragraphs>
  <Slides>42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1" baseType="lpstr">
      <vt:lpstr>MS PGothic</vt:lpstr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5-50002_Ignite_Breakout_Template</vt:lpstr>
      <vt:lpstr>6-30537_Envision 2016 Concurrent Template_Dark</vt:lpstr>
      <vt:lpstr>1_5-50002_Ignite_Breakout_Template</vt:lpstr>
      <vt:lpstr>3_plexure_theme</vt:lpstr>
      <vt:lpstr>4_Office Theme</vt:lpstr>
      <vt:lpstr>5-30721_Build_2016_Template_Light</vt:lpstr>
      <vt:lpstr>5-30610_Microsoft_Ignite_Keynote_Template</vt:lpstr>
      <vt:lpstr>Ignite_Breakout_Template</vt:lpstr>
      <vt:lpstr>Image</vt:lpstr>
      <vt:lpstr>Azure Functions</vt:lpstr>
      <vt:lpstr>Overview</vt:lpstr>
      <vt:lpstr>Benefits</vt:lpstr>
      <vt:lpstr>Azure Functions Features</vt:lpstr>
      <vt:lpstr>“Frictionless”</vt:lpstr>
      <vt:lpstr>App Service (PaaS)</vt:lpstr>
      <vt:lpstr>Event-based Processing</vt:lpstr>
      <vt:lpstr>What Kind of Events?</vt:lpstr>
      <vt:lpstr>Supported Languages</vt:lpstr>
      <vt:lpstr>What Can You Build?</vt:lpstr>
      <vt:lpstr>Processing Pipeline</vt:lpstr>
      <vt:lpstr>Function Hosting Plans</vt:lpstr>
      <vt:lpstr>Azure Portal &amp; Processing Pipeline</vt:lpstr>
      <vt:lpstr>Storage Queue</vt:lpstr>
      <vt:lpstr>Processing Pipeline – Current Status</vt:lpstr>
      <vt:lpstr>Storage Blob</vt:lpstr>
      <vt:lpstr>Processing Pipeline – Current Status</vt:lpstr>
      <vt:lpstr>Supported Triggers &amp; Bindings</vt:lpstr>
      <vt:lpstr>Local Development</vt:lpstr>
      <vt:lpstr>Local Development: Visual Studio (Preview)</vt:lpstr>
      <vt:lpstr>VS Development</vt:lpstr>
      <vt:lpstr>Serverless</vt:lpstr>
      <vt:lpstr>Evolution to Serverless</vt:lpstr>
      <vt:lpstr>What is Serverless?</vt:lpstr>
      <vt:lpstr>Scaling Out</vt:lpstr>
      <vt:lpstr>Scaling Out an Azure Function</vt:lpstr>
      <vt:lpstr>App Service Plan Scaling</vt:lpstr>
      <vt:lpstr>Consumption Plan Scaling</vt:lpstr>
      <vt:lpstr>Scale Controller (Consumption Plan)</vt:lpstr>
      <vt:lpstr>Serverless</vt:lpstr>
      <vt:lpstr>“Servers when you want them,</vt:lpstr>
      <vt:lpstr>Pricing</vt:lpstr>
      <vt:lpstr>Consumption Plan Pricing</vt:lpstr>
      <vt:lpstr>Consumption Plan Pricing</vt:lpstr>
      <vt:lpstr>Example pricing</vt:lpstr>
      <vt:lpstr>Best Practices</vt:lpstr>
      <vt:lpstr>Chose one over the other</vt:lpstr>
      <vt:lpstr>Best Practice</vt:lpstr>
      <vt:lpstr>Best Practice (cont.)</vt:lpstr>
      <vt:lpstr>Dual Abstraction with Azure Functions</vt:lpstr>
      <vt:lpstr>https://functions.azure.com/try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2017-04-06T21:41:47Z</dcterms:created>
  <dcterms:modified xsi:type="dcterms:W3CDTF">2018-02-28T17:28:09Z</dcterms:modified>
  <cp:category/>
</cp:coreProperties>
</file>